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media/image9.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8"/>
  </p:notesMasterIdLst>
  <p:sldIdLst>
    <p:sldId id="476" r:id="rId3"/>
    <p:sldId id="480" r:id="rId4"/>
    <p:sldId id="481" r:id="rId5"/>
    <p:sldId id="503" r:id="rId6"/>
    <p:sldId id="486" r:id="rId7"/>
    <p:sldId id="487" r:id="rId8"/>
    <p:sldId id="482" r:id="rId9"/>
    <p:sldId id="490" r:id="rId10"/>
    <p:sldId id="492" r:id="rId11"/>
    <p:sldId id="483" r:id="rId12"/>
    <p:sldId id="493" r:id="rId13"/>
    <p:sldId id="484" r:id="rId14"/>
    <p:sldId id="496" r:id="rId15"/>
    <p:sldId id="497" r:id="rId16"/>
    <p:sldId id="500" r:id="rId17"/>
  </p:sldIdLst>
  <p:sldSz cx="12192000" cy="6858000"/>
  <p:notesSz cx="6858000" cy="9144000"/>
  <p:embeddedFontLst>
    <p:embeddedFont>
      <p:font typeface="思源黑体 CN Light" panose="020B0300000000000000" pitchFamily="34" charset="-122"/>
      <p:regular r:id="rId23"/>
    </p:embeddedFont>
    <p:embeddedFont>
      <p:font typeface="Mongolian Baiti" panose="03000500000000000000" pitchFamily="66" charset="0"/>
      <p:regular r:id="rId24"/>
    </p:embeddedFont>
    <p:embeddedFont>
      <p:font typeface="等线" panose="02010600030101010101" charset="-122"/>
      <p:regular r:id="rId25"/>
    </p:embeddedFont>
    <p:embeddedFont>
      <p:font typeface="等线 Light" panose="02010600030101010101" charset="-122"/>
      <p:regular r:id="rId26"/>
    </p:embeddedFont>
  </p:embeddedFontLst>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彭 玉凤" initials="彭" lastIdx="4"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7478A"/>
    <a:srgbClr val="0779B3"/>
    <a:srgbClr val="02A4BB"/>
    <a:srgbClr val="004EC0"/>
    <a:srgbClr val="004EBE"/>
    <a:srgbClr val="E3F8F6"/>
    <a:srgbClr val="1F7B72"/>
    <a:srgbClr val="FA0100"/>
    <a:srgbClr val="3F5D64"/>
    <a:srgbClr val="F5E8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899" autoAdjust="0"/>
    <p:restoredTop sz="95244" autoAdjust="0"/>
  </p:normalViewPr>
  <p:slideViewPr>
    <p:cSldViewPr snapToGrid="0">
      <p:cViewPr varScale="1">
        <p:scale>
          <a:sx n="83" d="100"/>
          <a:sy n="83" d="100"/>
        </p:scale>
        <p:origin x="250" y="6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gs" Target="tags/tag43.xml"/><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commentAuthors" Target="commentAuthors.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2.jpeg>
</file>

<file path=ppt/media/image3.png>
</file>

<file path=ppt/media/image4.png>
</file>

<file path=ppt/media/image5.jpe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24B8D6-D3B2-41EA-8A14-DDB9D85502C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8B1140-33F8-4D7B-9700-972C31F3618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73AF365A-7AF0-4DDA-8EB7-F2A205D6FDD0}"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6F688E6F-A7E4-497B-9601-1A555E9D6D8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73AF365A-7AF0-4DDA-8EB7-F2A205D6FDD0}"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6F688E6F-A7E4-497B-9601-1A555E9D6D87}"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bg>
      <p:bgPr>
        <a:solidFill>
          <a:schemeClr val="bg1"/>
        </a:solidFill>
        <a:effectLst/>
      </p:bgPr>
    </p:bg>
    <p:spTree>
      <p:nvGrpSpPr>
        <p:cNvPr id="1" name=""/>
        <p:cNvGrpSpPr/>
        <p:nvPr/>
      </p:nvGrpSpPr>
      <p:grpSpPr>
        <a:xfrm>
          <a:off x="0" y="0"/>
          <a:ext cx="0" cy="0"/>
          <a:chOff x="0" y="0"/>
          <a:chExt cx="0" cy="0"/>
        </a:xfrm>
      </p:grpSpPr>
      <p:sp>
        <p:nvSpPr>
          <p:cNvPr id="9" name="灯片编号占位符 5"/>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smtClean="0"/>
            </a:fld>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73AF365A-7AF0-4DDA-8EB7-F2A205D6FDD0}"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6F688E6F-A7E4-497B-9601-1A555E9D6D8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73AF365A-7AF0-4DDA-8EB7-F2A205D6FDD0}"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6F688E6F-A7E4-497B-9601-1A555E9D6D8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73AF365A-7AF0-4DDA-8EB7-F2A205D6FDD0}"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6F688E6F-A7E4-497B-9601-1A555E9D6D8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73AF365A-7AF0-4DDA-8EB7-F2A205D6FDD0}"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6F688E6F-A7E4-497B-9601-1A555E9D6D8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73AF365A-7AF0-4DDA-8EB7-F2A205D6FDD0}"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6F688E6F-A7E4-497B-9601-1A555E9D6D8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73AF365A-7AF0-4DDA-8EB7-F2A205D6FDD0}"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6F688E6F-A7E4-497B-9601-1A555E9D6D8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73AF365A-7AF0-4DDA-8EB7-F2A205D6FDD0}"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6F688E6F-A7E4-497B-9601-1A555E9D6D8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73AF365A-7AF0-4DDA-8EB7-F2A205D6FDD0}"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6F688E6F-A7E4-497B-9601-1A555E9D6D8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52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9" Type="http://schemas.openxmlformats.org/officeDocument/2006/relationships/tags" Target="../tags/tag23.xml"/><Relationship Id="rId8" Type="http://schemas.openxmlformats.org/officeDocument/2006/relationships/tags" Target="../tags/tag22.xml"/><Relationship Id="rId7" Type="http://schemas.openxmlformats.org/officeDocument/2006/relationships/tags" Target="../tags/tag2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9" Type="http://schemas.openxmlformats.org/officeDocument/2006/relationships/slideLayout" Target="../slideLayouts/slideLayout7.xml"/><Relationship Id="rId18" Type="http://schemas.openxmlformats.org/officeDocument/2006/relationships/tags" Target="../tags/tag32.xml"/><Relationship Id="rId17" Type="http://schemas.openxmlformats.org/officeDocument/2006/relationships/tags" Target="../tags/tag31.xml"/><Relationship Id="rId16" Type="http://schemas.openxmlformats.org/officeDocument/2006/relationships/tags" Target="../tags/tag30.xml"/><Relationship Id="rId15" Type="http://schemas.openxmlformats.org/officeDocument/2006/relationships/tags" Target="../tags/tag29.xml"/><Relationship Id="rId14" Type="http://schemas.openxmlformats.org/officeDocument/2006/relationships/tags" Target="../tags/tag28.xml"/><Relationship Id="rId13" Type="http://schemas.openxmlformats.org/officeDocument/2006/relationships/tags" Target="../tags/tag27.xml"/><Relationship Id="rId12" Type="http://schemas.openxmlformats.org/officeDocument/2006/relationships/tags" Target="../tags/tag26.xml"/><Relationship Id="rId11" Type="http://schemas.openxmlformats.org/officeDocument/2006/relationships/tags" Target="../tags/tag25.xml"/><Relationship Id="rId10" Type="http://schemas.openxmlformats.org/officeDocument/2006/relationships/tags" Target="../tags/tag24.xml"/><Relationship Id="rId1" Type="http://schemas.openxmlformats.org/officeDocument/2006/relationships/tags" Target="../tags/tag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1" Type="http://schemas.openxmlformats.org/officeDocument/2006/relationships/slideLayout" Target="../slideLayouts/slideLayout7.xml"/><Relationship Id="rId10" Type="http://schemas.openxmlformats.org/officeDocument/2006/relationships/tags" Target="../tags/tag42.xml"/><Relationship Id="rId1" Type="http://schemas.openxmlformats.org/officeDocument/2006/relationships/tags" Target="../tags/tag3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8" Type="http://schemas.openxmlformats.org/officeDocument/2006/relationships/slideLayout" Target="../slideLayouts/slideLayout7.xml"/><Relationship Id="rId17" Type="http://schemas.openxmlformats.org/officeDocument/2006/relationships/tags" Target="../tags/tag16.xml"/><Relationship Id="rId16" Type="http://schemas.openxmlformats.org/officeDocument/2006/relationships/tags" Target="../tags/tag15.xml"/><Relationship Id="rId15" Type="http://schemas.openxmlformats.org/officeDocument/2006/relationships/tags" Target="../tags/tag14.xml"/><Relationship Id="rId14" Type="http://schemas.openxmlformats.org/officeDocument/2006/relationships/tags" Target="../tags/tag13.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5908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16200000">
            <a:off x="9952232" y="2714333"/>
            <a:ext cx="162184" cy="43173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1373505" y="2684145"/>
            <a:ext cx="9444990" cy="706755"/>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l"/>
            <a:r>
              <a:rPr lang="zh-CN" altLang="en-US" dirty="0">
                <a:solidFill>
                  <a:schemeClr val="bg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基于高斯泼溅的三维重建系统设计与实现</a:t>
            </a:r>
            <a:endParaRPr lang="zh-CN" altLang="en-US" dirty="0">
              <a:solidFill>
                <a:schemeClr val="bg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cxnSp>
        <p:nvCxnSpPr>
          <p:cNvPr id="7" name="直接连接符 6"/>
          <p:cNvCxnSpPr/>
          <p:nvPr/>
        </p:nvCxnSpPr>
        <p:spPr>
          <a:xfrm>
            <a:off x="695325" y="563896"/>
            <a:ext cx="546367"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95325" y="661867"/>
            <a:ext cx="546367"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695325" y="759838"/>
            <a:ext cx="546367"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4497705" y="1213485"/>
            <a:ext cx="3196590" cy="913130"/>
          </a:xfrm>
          <a:prstGeom prst="rect">
            <a:avLst/>
          </a:prstGeom>
          <a:noFill/>
        </p:spPr>
        <p:txBody>
          <a:bodyPr wrap="square" rtlCol="0">
            <a:no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l"/>
            <a:r>
              <a:rPr lang="zh-CN" altLang="en-US" sz="5400" dirty="0">
                <a:solidFill>
                  <a:schemeClr val="bg1">
                    <a:lumMod val="8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开题答辩</a:t>
            </a:r>
            <a:endParaRPr lang="zh-CN" altLang="en-US" sz="5400" dirty="0">
              <a:solidFill>
                <a:schemeClr val="bg1">
                  <a:lumMod val="8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16" name="矩形 15"/>
          <p:cNvSpPr/>
          <p:nvPr/>
        </p:nvSpPr>
        <p:spPr>
          <a:xfrm rot="16200000">
            <a:off x="10610040" y="3755362"/>
            <a:ext cx="162186" cy="3001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2763195" y="4059766"/>
            <a:ext cx="2579261" cy="368300"/>
          </a:xfrm>
          <a:prstGeom prst="rect">
            <a:avLst/>
          </a:prstGeom>
          <a:noFill/>
        </p:spPr>
        <p:txBody>
          <a:bodyPr wrap="square" rtlCol="0">
            <a:spAutoFit/>
          </a:bodyPr>
          <a:lstStyle>
            <a:defPPr>
              <a:defRPr lang="zh-CN"/>
            </a:defPPr>
            <a:lvl1pPr>
              <a:defRPr>
                <a:solidFill>
                  <a:schemeClr val="bg1">
                    <a:lumMod val="85000"/>
                    <a:alpha val="95000"/>
                  </a:schemeClr>
                </a:solidFill>
                <a:latin typeface="Roboto Light" panose="02000000000000000000" pitchFamily="2" charset="0"/>
                <a:ea typeface="Roboto Light" panose="02000000000000000000" pitchFamily="2" charset="0"/>
                <a:cs typeface="Mongolian Baiti" panose="03000500000000000000" pitchFamily="66" charset="0"/>
              </a:defRPr>
            </a:lvl1pPr>
          </a:lstStyle>
          <a:p>
            <a:pPr algn="ctr"/>
            <a:r>
              <a:rPr lang="zh-CN" altLang="en-US" b="1" dirty="0">
                <a:solidFill>
                  <a:schemeClr val="bg1">
                    <a:alpha val="95000"/>
                  </a:schemeClr>
                </a:solidFill>
                <a:effectLst>
                  <a:outerShdw blurRad="38100" dist="38100" dir="2700000" algn="tl">
                    <a:srgbClr val="000000">
                      <a:alpha val="43137"/>
                    </a:srgbClr>
                  </a:outerShdw>
                </a:effectLst>
                <a:latin typeface="思源黑体 CN Light" panose="020B0300000000000000" pitchFamily="34" charset="-122"/>
                <a:ea typeface="思源黑体 CN Light" panose="020B0300000000000000" pitchFamily="34" charset="-122"/>
              </a:rPr>
              <a:t>报告人：刘杨</a:t>
            </a:r>
            <a:endParaRPr lang="zh-CN" altLang="en-US" b="1" dirty="0">
              <a:solidFill>
                <a:schemeClr val="bg1">
                  <a:alpha val="95000"/>
                </a:schemeClr>
              </a:solidFill>
              <a:effectLst>
                <a:outerShdw blurRad="38100" dist="38100" dir="2700000" algn="tl">
                  <a:srgbClr val="000000">
                    <a:alpha val="43137"/>
                  </a:srgbClr>
                </a:outerShdw>
              </a:effectLst>
              <a:latin typeface="思源黑体 CN Light" panose="020B0300000000000000" pitchFamily="34" charset="-122"/>
              <a:ea typeface="思源黑体 CN Light" panose="020B0300000000000000" pitchFamily="34" charset="-122"/>
            </a:endParaRPr>
          </a:p>
        </p:txBody>
      </p:sp>
      <p:sp>
        <p:nvSpPr>
          <p:cNvPr id="19" name="文本框 18"/>
          <p:cNvSpPr txBox="1"/>
          <p:nvPr/>
        </p:nvSpPr>
        <p:spPr>
          <a:xfrm>
            <a:off x="6348296" y="4059709"/>
            <a:ext cx="2579261" cy="368300"/>
          </a:xfrm>
          <a:prstGeom prst="rect">
            <a:avLst/>
          </a:prstGeom>
          <a:noFill/>
        </p:spPr>
        <p:txBody>
          <a:bodyPr wrap="square" rtlCol="0">
            <a:spAutoFit/>
          </a:bodyPr>
          <a:lstStyle>
            <a:defPPr>
              <a:defRPr lang="zh-CN"/>
            </a:defPPr>
            <a:lvl1pPr>
              <a:defRPr>
                <a:solidFill>
                  <a:schemeClr val="bg1">
                    <a:lumMod val="85000"/>
                    <a:alpha val="95000"/>
                  </a:schemeClr>
                </a:solidFill>
                <a:latin typeface="Roboto Light" panose="02000000000000000000" pitchFamily="2" charset="0"/>
                <a:ea typeface="Roboto Light" panose="02000000000000000000" pitchFamily="2" charset="0"/>
                <a:cs typeface="Mongolian Baiti" panose="03000500000000000000" pitchFamily="66" charset="0"/>
              </a:defRPr>
            </a:lvl1pPr>
          </a:lstStyle>
          <a:p>
            <a:pPr algn="ctr"/>
            <a:r>
              <a:rPr lang="zh-CN" altLang="en-US" dirty="0">
                <a:latin typeface="思源黑体 CN Light" panose="020B0300000000000000" pitchFamily="34" charset="-122"/>
                <a:ea typeface="思源黑体 CN Light" panose="020B0300000000000000" pitchFamily="34" charset="-122"/>
                <a:sym typeface="+mn-ea"/>
              </a:rPr>
              <a:t>日期：</a:t>
            </a:r>
            <a:r>
              <a:rPr lang="en-US" altLang="zh-CN" dirty="0">
                <a:latin typeface="思源黑体 CN Light" panose="020B0300000000000000" pitchFamily="34" charset="-122"/>
                <a:ea typeface="思源黑体 CN Light" panose="020B0300000000000000" pitchFamily="34" charset="-122"/>
                <a:sym typeface="+mn-ea"/>
              </a:rPr>
              <a:t>2025.2.25</a:t>
            </a:r>
            <a:endParaRPr lang="en-US" altLang="zh-CN" dirty="0">
              <a:solidFill>
                <a:schemeClr val="bg1"/>
              </a:solidFill>
              <a:effectLst>
                <a:outerShdw blurRad="76200" dist="38100" dir="2700000" algn="ctr" rotWithShape="0">
                  <a:schemeClr val="accent1">
                    <a:alpha val="0"/>
                  </a:schemeClr>
                </a:outerShdw>
              </a:effectLst>
              <a:latin typeface="微软雅黑" panose="020B0503020204020204" charset="-122"/>
              <a:ea typeface="微软雅黑" panose="020B0503020204020204" charset="-122"/>
              <a:sym typeface="+mn-ea"/>
            </a:endParaRPr>
          </a:p>
        </p:txBody>
      </p:sp>
      <p:sp>
        <p:nvSpPr>
          <p:cNvPr id="20" name="矩形: 圆角 19"/>
          <p:cNvSpPr/>
          <p:nvPr/>
        </p:nvSpPr>
        <p:spPr>
          <a:xfrm>
            <a:off x="2890520" y="4022244"/>
            <a:ext cx="2463510" cy="418570"/>
          </a:xfrm>
          <a:prstGeom prst="roundRect">
            <a:avLst>
              <a:gd name="adj" fmla="val 50000"/>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 name="矩形: 圆角 20"/>
          <p:cNvSpPr/>
          <p:nvPr/>
        </p:nvSpPr>
        <p:spPr>
          <a:xfrm>
            <a:off x="6431517" y="4025419"/>
            <a:ext cx="2463510" cy="418570"/>
          </a:xfrm>
          <a:prstGeom prst="roundRect">
            <a:avLst>
              <a:gd name="adj" fmla="val 50000"/>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963643" y="1623836"/>
            <a:ext cx="3954236" cy="2646878"/>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16600" dirty="0">
                <a:latin typeface="思源黑体 CN Light" panose="020B0300000000000000" pitchFamily="34" charset="-122"/>
                <a:ea typeface="思源黑体 CN Light" panose="020B0300000000000000" pitchFamily="34" charset="-122"/>
              </a:rPr>
              <a:t>03</a:t>
            </a:r>
            <a:endParaRPr lang="zh-CN" altLang="en-US" sz="16600" dirty="0">
              <a:latin typeface="思源黑体 CN Light" panose="020B0300000000000000" pitchFamily="34" charset="-122"/>
              <a:ea typeface="思源黑体 CN Light" panose="020B0300000000000000" pitchFamily="34" charset="-122"/>
            </a:endParaRPr>
          </a:p>
        </p:txBody>
      </p:sp>
      <p:sp>
        <p:nvSpPr>
          <p:cNvPr id="4" name="矩形 3"/>
          <p:cNvSpPr/>
          <p:nvPr/>
        </p:nvSpPr>
        <p:spPr>
          <a:xfrm>
            <a:off x="3633167" y="3305798"/>
            <a:ext cx="2660953" cy="461665"/>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
        <p:nvSpPr>
          <p:cNvPr id="6" name="文本框 5"/>
          <p:cNvSpPr txBox="1"/>
          <p:nvPr/>
        </p:nvSpPr>
        <p:spPr>
          <a:xfrm>
            <a:off x="3523142" y="4154565"/>
            <a:ext cx="5145715" cy="645160"/>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ctr"/>
            <a:r>
              <a:rPr lang="zh-CN" altLang="en-US" sz="3600" dirty="0">
                <a:solidFill>
                  <a:schemeClr val="tx1"/>
                </a:solidFill>
                <a:latin typeface="思源黑体 CN Light" panose="020B0300000000000000" pitchFamily="34" charset="-122"/>
                <a:ea typeface="思源黑体 CN Light" panose="020B0300000000000000" pitchFamily="34" charset="-122"/>
                <a:cs typeface="Mongolian Baiti" panose="03000500000000000000" pitchFamily="66" charset="0"/>
              </a:rPr>
              <a:t>主要内容</a:t>
            </a:r>
            <a:endParaRPr lang="zh-CN" altLang="en-US" sz="3600" dirty="0">
              <a:solidFill>
                <a:schemeClr val="tx1"/>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文本框 7"/>
          <p:cNvSpPr txBox="1"/>
          <p:nvPr>
            <p:custDataLst>
              <p:tags r:id="rId1"/>
            </p:custDataLst>
          </p:nvPr>
        </p:nvSpPr>
        <p:spPr>
          <a:xfrm>
            <a:off x="1383665" y="2842260"/>
            <a:ext cx="2366645" cy="587375"/>
          </a:xfrm>
          <a:prstGeom prst="rect">
            <a:avLst/>
          </a:prstGeom>
          <a:noFill/>
        </p:spPr>
        <p:txBody>
          <a:bodyPr wrap="square" rtlCol="0">
            <a:no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l">
              <a:lnSpc>
                <a:spcPct val="150000"/>
              </a:lnSpc>
            </a:pPr>
            <a:r>
              <a:rPr lang="zh-CN" altLang="en-US" sz="1800" b="1"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算法学习与文献调研</a:t>
            </a:r>
            <a:r>
              <a:rPr lang="en-US" altLang="zh-CN" sz="1800" b="1"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 </a:t>
            </a:r>
            <a:endParaRPr lang="en-US" altLang="zh-CN" sz="1800" b="1"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algn="l">
              <a:lnSpc>
                <a:spcPct val="150000"/>
              </a:lnSpc>
            </a:pPr>
            <a:endParaRPr lang="zh-CN" altLang="en-US" sz="1600" b="1"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grpSp>
        <p:nvGrpSpPr>
          <p:cNvPr id="9" name="组合 8"/>
          <p:cNvGrpSpPr/>
          <p:nvPr>
            <p:custDataLst>
              <p:tags r:id="rId2"/>
            </p:custDataLst>
          </p:nvPr>
        </p:nvGrpSpPr>
        <p:grpSpPr>
          <a:xfrm>
            <a:off x="1978213" y="1589404"/>
            <a:ext cx="1136274" cy="1136274"/>
            <a:chOff x="6422099" y="1904851"/>
            <a:chExt cx="597626" cy="597626"/>
          </a:xfrm>
        </p:grpSpPr>
        <p:sp>
          <p:nvSpPr>
            <p:cNvPr id="10" name="椭圆 9"/>
            <p:cNvSpPr/>
            <p:nvPr>
              <p:custDataLst>
                <p:tags r:id="rId3"/>
              </p:custDataLst>
            </p:nvPr>
          </p:nvSpPr>
          <p:spPr>
            <a:xfrm>
              <a:off x="6422099" y="1904851"/>
              <a:ext cx="597626" cy="597626"/>
            </a:xfrm>
            <a:prstGeom prst="ellipse">
              <a:avLst/>
            </a:prstGeom>
            <a:solidFill>
              <a:schemeClr val="bg1"/>
            </a:solidFill>
            <a:ln>
              <a:solidFill>
                <a:srgbClr val="004E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29" descr="1_seo-map-location-place-search"/>
            <p:cNvPicPr>
              <a:picLocks noChangeAspect="1"/>
            </p:cNvPicPr>
            <p:nvPr>
              <p:custDataLst>
                <p:tags r:id="rId4"/>
              </p:custDataLst>
            </p:nvPr>
          </p:nvPicPr>
          <p:blipFill>
            <a:blip r:embed="rId5">
              <a:extLst>
                <a:ext uri="{96DAC541-7B7A-43D3-8B79-37D633B846F1}">
                  <asvg:svgBlip xmlns:asvg="http://schemas.microsoft.com/office/drawing/2016/SVG/main" r:embed="rId6"/>
                </a:ext>
              </a:extLst>
            </a:blip>
            <a:stretch>
              <a:fillRect/>
            </a:stretch>
          </p:blipFill>
          <p:spPr>
            <a:xfrm>
              <a:off x="6539329" y="2027074"/>
              <a:ext cx="363166" cy="363192"/>
            </a:xfrm>
            <a:prstGeom prst="rect">
              <a:avLst/>
            </a:prstGeom>
          </p:spPr>
        </p:pic>
      </p:grpSp>
      <p:grpSp>
        <p:nvGrpSpPr>
          <p:cNvPr id="12" name="组合 11"/>
          <p:cNvGrpSpPr/>
          <p:nvPr>
            <p:custDataLst>
              <p:tags r:id="rId7"/>
            </p:custDataLst>
          </p:nvPr>
        </p:nvGrpSpPr>
        <p:grpSpPr>
          <a:xfrm>
            <a:off x="4788247" y="1589404"/>
            <a:ext cx="1136274" cy="1136274"/>
            <a:chOff x="6422099" y="1904851"/>
            <a:chExt cx="597626" cy="597626"/>
          </a:xfrm>
        </p:grpSpPr>
        <p:sp>
          <p:nvSpPr>
            <p:cNvPr id="13" name="椭圆 12"/>
            <p:cNvSpPr/>
            <p:nvPr>
              <p:custDataLst>
                <p:tags r:id="rId8"/>
              </p:custDataLst>
            </p:nvPr>
          </p:nvSpPr>
          <p:spPr>
            <a:xfrm>
              <a:off x="6422099" y="1904851"/>
              <a:ext cx="597626" cy="597626"/>
            </a:xfrm>
            <a:prstGeom prst="ellipse">
              <a:avLst/>
            </a:prstGeom>
            <a:solidFill>
              <a:schemeClr val="bg1"/>
            </a:solidFill>
            <a:ln>
              <a:solidFill>
                <a:srgbClr val="004E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29" descr="1_seo-map-location-place-search"/>
            <p:cNvPicPr>
              <a:picLocks noChangeAspect="1"/>
            </p:cNvPicPr>
            <p:nvPr>
              <p:custDataLst>
                <p:tags r:id="rId9"/>
              </p:custDataLst>
            </p:nvPr>
          </p:nvPicPr>
          <p:blipFill>
            <a:blip r:embed="rId5">
              <a:extLst>
                <a:ext uri="{96DAC541-7B7A-43D3-8B79-37D633B846F1}">
                  <asvg:svgBlip xmlns:asvg="http://schemas.microsoft.com/office/drawing/2016/SVG/main" r:embed="rId6"/>
                </a:ext>
              </a:extLst>
            </a:blip>
            <a:stretch>
              <a:fillRect/>
            </a:stretch>
          </p:blipFill>
          <p:spPr>
            <a:xfrm>
              <a:off x="6539329" y="2027074"/>
              <a:ext cx="363166" cy="363192"/>
            </a:xfrm>
            <a:prstGeom prst="rect">
              <a:avLst/>
            </a:prstGeom>
          </p:spPr>
        </p:pic>
      </p:grpSp>
      <p:grpSp>
        <p:nvGrpSpPr>
          <p:cNvPr id="15" name="组合 14"/>
          <p:cNvGrpSpPr/>
          <p:nvPr>
            <p:custDataLst>
              <p:tags r:id="rId10"/>
            </p:custDataLst>
          </p:nvPr>
        </p:nvGrpSpPr>
        <p:grpSpPr>
          <a:xfrm>
            <a:off x="7571611" y="1589404"/>
            <a:ext cx="1136274" cy="1136274"/>
            <a:chOff x="6422099" y="1904851"/>
            <a:chExt cx="597626" cy="597626"/>
          </a:xfrm>
        </p:grpSpPr>
        <p:sp>
          <p:nvSpPr>
            <p:cNvPr id="16" name="椭圆 15"/>
            <p:cNvSpPr/>
            <p:nvPr>
              <p:custDataLst>
                <p:tags r:id="rId11"/>
              </p:custDataLst>
            </p:nvPr>
          </p:nvSpPr>
          <p:spPr>
            <a:xfrm>
              <a:off x="6422099" y="1904851"/>
              <a:ext cx="597626" cy="597626"/>
            </a:xfrm>
            <a:prstGeom prst="ellipse">
              <a:avLst/>
            </a:prstGeom>
            <a:solidFill>
              <a:schemeClr val="bg1"/>
            </a:solidFill>
            <a:ln>
              <a:solidFill>
                <a:srgbClr val="004E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29" descr="1_seo-map-location-place-search"/>
            <p:cNvPicPr>
              <a:picLocks noChangeAspect="1"/>
            </p:cNvPicPr>
            <p:nvPr>
              <p:custDataLst>
                <p:tags r:id="rId12"/>
              </p:custDataLst>
            </p:nvPr>
          </p:nvPicPr>
          <p:blipFill>
            <a:blip r:embed="rId5">
              <a:extLst>
                <a:ext uri="{96DAC541-7B7A-43D3-8B79-37D633B846F1}">
                  <asvg:svgBlip xmlns:asvg="http://schemas.microsoft.com/office/drawing/2016/SVG/main" r:embed="rId6"/>
                </a:ext>
              </a:extLst>
            </a:blip>
            <a:stretch>
              <a:fillRect/>
            </a:stretch>
          </p:blipFill>
          <p:spPr>
            <a:xfrm>
              <a:off x="6539329" y="2027074"/>
              <a:ext cx="363166" cy="363192"/>
            </a:xfrm>
            <a:prstGeom prst="rect">
              <a:avLst/>
            </a:prstGeom>
          </p:spPr>
        </p:pic>
      </p:grpSp>
      <p:sp>
        <p:nvSpPr>
          <p:cNvPr id="18" name="文本框 17"/>
          <p:cNvSpPr txBox="1"/>
          <p:nvPr>
            <p:custDataLst>
              <p:tags r:id="rId13"/>
            </p:custDataLst>
          </p:nvPr>
        </p:nvSpPr>
        <p:spPr>
          <a:xfrm>
            <a:off x="4152265" y="2842260"/>
            <a:ext cx="2687955" cy="460375"/>
          </a:xfrm>
          <a:prstGeom prst="rect">
            <a:avLst/>
          </a:prstGeom>
          <a:noFill/>
        </p:spPr>
        <p:txBody>
          <a:bodyPr wrap="square" rtlCol="0">
            <a:no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l">
              <a:lnSpc>
                <a:spcPct val="150000"/>
              </a:lnSpc>
            </a:pPr>
            <a:r>
              <a:rPr lang="zh-CN" altLang="en-US" sz="1600" dirty="0" err="1">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需求分析与系统架构设计</a:t>
            </a: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19" name="文本框 18"/>
          <p:cNvSpPr txBox="1"/>
          <p:nvPr>
            <p:custDataLst>
              <p:tags r:id="rId14"/>
            </p:custDataLst>
          </p:nvPr>
        </p:nvSpPr>
        <p:spPr>
          <a:xfrm>
            <a:off x="7304405" y="2842260"/>
            <a:ext cx="2175510" cy="2642870"/>
          </a:xfrm>
          <a:prstGeom prst="rect">
            <a:avLst/>
          </a:prstGeom>
          <a:noFill/>
        </p:spPr>
        <p:txBody>
          <a:bodyPr wrap="square" rtlCol="0">
            <a:no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l">
              <a:lnSpc>
                <a:spcPct val="150000"/>
              </a:lnSpc>
            </a:pP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数据采集与处理</a:t>
            </a: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algn="l">
              <a:lnSpc>
                <a:spcPct val="150000"/>
              </a:lnSpc>
            </a:pP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2" name="矩形 1"/>
          <p:cNvSpPr/>
          <p:nvPr/>
        </p:nvSpPr>
        <p:spPr>
          <a:xfrm>
            <a:off x="0" y="0"/>
            <a:ext cx="981710" cy="685800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grpSp>
        <p:nvGrpSpPr>
          <p:cNvPr id="20" name="组合 19"/>
          <p:cNvGrpSpPr/>
          <p:nvPr>
            <p:custDataLst>
              <p:tags r:id="rId15"/>
            </p:custDataLst>
          </p:nvPr>
        </p:nvGrpSpPr>
        <p:grpSpPr>
          <a:xfrm>
            <a:off x="10157331" y="1589404"/>
            <a:ext cx="1136274" cy="1136274"/>
            <a:chOff x="6422099" y="1904851"/>
            <a:chExt cx="597626" cy="597626"/>
          </a:xfrm>
        </p:grpSpPr>
        <p:sp>
          <p:nvSpPr>
            <p:cNvPr id="21" name="椭圆 20"/>
            <p:cNvSpPr/>
            <p:nvPr>
              <p:custDataLst>
                <p:tags r:id="rId16"/>
              </p:custDataLst>
            </p:nvPr>
          </p:nvSpPr>
          <p:spPr>
            <a:xfrm>
              <a:off x="6422099" y="1904851"/>
              <a:ext cx="597626" cy="597626"/>
            </a:xfrm>
            <a:prstGeom prst="ellipse">
              <a:avLst/>
            </a:prstGeom>
            <a:solidFill>
              <a:schemeClr val="bg1"/>
            </a:solidFill>
            <a:ln>
              <a:solidFill>
                <a:srgbClr val="004E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9" descr="1_seo-map-location-place-search"/>
            <p:cNvPicPr>
              <a:picLocks noChangeAspect="1"/>
            </p:cNvPicPr>
            <p:nvPr>
              <p:custDataLst>
                <p:tags r:id="rId17"/>
              </p:custDataLst>
            </p:nvPr>
          </p:nvPicPr>
          <p:blipFill>
            <a:blip r:embed="rId5">
              <a:extLst>
                <a:ext uri="{96DAC541-7B7A-43D3-8B79-37D633B846F1}">
                  <asvg:svgBlip xmlns:asvg="http://schemas.microsoft.com/office/drawing/2016/SVG/main" r:embed="rId6"/>
                </a:ext>
              </a:extLst>
            </a:blip>
            <a:stretch>
              <a:fillRect/>
            </a:stretch>
          </p:blipFill>
          <p:spPr>
            <a:xfrm>
              <a:off x="6539329" y="2027074"/>
              <a:ext cx="363166" cy="363192"/>
            </a:xfrm>
            <a:prstGeom prst="rect">
              <a:avLst/>
            </a:prstGeom>
          </p:spPr>
        </p:pic>
      </p:grpSp>
      <p:sp>
        <p:nvSpPr>
          <p:cNvPr id="23" name="文本框 22"/>
          <p:cNvSpPr txBox="1"/>
          <p:nvPr>
            <p:custDataLst>
              <p:tags r:id="rId18"/>
            </p:custDataLst>
          </p:nvPr>
        </p:nvSpPr>
        <p:spPr>
          <a:xfrm>
            <a:off x="9668510" y="2842260"/>
            <a:ext cx="2531110" cy="460375"/>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l">
              <a:lnSpc>
                <a:spcPct val="150000"/>
              </a:lnSpc>
            </a:pPr>
            <a:r>
              <a:rPr lang="zh-CN" altLang="en-US" sz="1600" dirty="0" err="1">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系统功能测试与性能优化</a:t>
            </a: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25" name="文本框 24"/>
          <p:cNvSpPr txBox="1"/>
          <p:nvPr/>
        </p:nvSpPr>
        <p:spPr>
          <a:xfrm>
            <a:off x="1279525" y="3759835"/>
            <a:ext cx="2401570" cy="1322070"/>
          </a:xfrm>
          <a:prstGeom prst="rect">
            <a:avLst/>
          </a:prstGeom>
          <a:noFill/>
        </p:spPr>
        <p:txBody>
          <a:bodyPr wrap="square" rtlCol="0">
            <a:spAutoFit/>
          </a:bodyPr>
          <a:p>
            <a:pPr indent="457200"/>
            <a:r>
              <a:rPr lang="zh-CN" altLang="en-US" sz="1600"/>
              <a:t>本阶段首先学习</a:t>
            </a:r>
            <a:r>
              <a:rPr lang="en-US" altLang="zh-CN" sz="1600"/>
              <a:t>3DGS</a:t>
            </a:r>
            <a:r>
              <a:rPr lang="zh-CN" altLang="en-US" sz="1600"/>
              <a:t>的</a:t>
            </a:r>
            <a:r>
              <a:rPr lang="zh-CN" altLang="en-US" sz="1600"/>
              <a:t>理论基础，研究其核心算法，如高斯函数优化、视图合成、场景建模等。</a:t>
            </a:r>
            <a:endParaRPr lang="zh-CN" altLang="en-US" sz="1600"/>
          </a:p>
        </p:txBody>
      </p:sp>
      <p:sp>
        <p:nvSpPr>
          <p:cNvPr id="26" name="文本框 25"/>
          <p:cNvSpPr txBox="1"/>
          <p:nvPr/>
        </p:nvSpPr>
        <p:spPr>
          <a:xfrm>
            <a:off x="4158615" y="3756025"/>
            <a:ext cx="2478405" cy="1076325"/>
          </a:xfrm>
          <a:prstGeom prst="rect">
            <a:avLst/>
          </a:prstGeom>
          <a:noFill/>
        </p:spPr>
        <p:txBody>
          <a:bodyPr wrap="square" rtlCol="0">
            <a:spAutoFit/>
          </a:bodyPr>
          <a:p>
            <a:pPr indent="457200"/>
            <a:r>
              <a:rPr lang="zh-CN" altLang="en-US" sz="1600"/>
              <a:t>系统需求分析阶段，我将明确系统的功能需求，如图形渲染、模型加载、相机控制、数据管理等。</a:t>
            </a:r>
            <a:endParaRPr lang="zh-CN" altLang="en-US" sz="1600"/>
          </a:p>
        </p:txBody>
      </p:sp>
      <p:sp>
        <p:nvSpPr>
          <p:cNvPr id="27" name="文本框 26"/>
          <p:cNvSpPr txBox="1"/>
          <p:nvPr/>
        </p:nvSpPr>
        <p:spPr>
          <a:xfrm>
            <a:off x="7016750" y="3736975"/>
            <a:ext cx="2620645" cy="829945"/>
          </a:xfrm>
          <a:prstGeom prst="rect">
            <a:avLst/>
          </a:prstGeom>
          <a:noFill/>
        </p:spPr>
        <p:txBody>
          <a:bodyPr wrap="square" rtlCol="0">
            <a:spAutoFit/>
          </a:bodyPr>
          <a:p>
            <a:pPr indent="457200"/>
            <a:r>
              <a:rPr lang="zh-CN" altLang="en-US" sz="1600"/>
              <a:t>数据集的采集将结合开源社区的一些现有数据集和自主拍摄的图像数据。</a:t>
            </a:r>
            <a:endParaRPr lang="zh-CN" altLang="en-US" sz="1600"/>
          </a:p>
        </p:txBody>
      </p:sp>
      <p:sp>
        <p:nvSpPr>
          <p:cNvPr id="28" name="文本框 27"/>
          <p:cNvSpPr txBox="1"/>
          <p:nvPr/>
        </p:nvSpPr>
        <p:spPr>
          <a:xfrm>
            <a:off x="9742805" y="3759835"/>
            <a:ext cx="2383155" cy="1076325"/>
          </a:xfrm>
          <a:prstGeom prst="rect">
            <a:avLst/>
          </a:prstGeom>
          <a:noFill/>
        </p:spPr>
        <p:txBody>
          <a:bodyPr wrap="square" rtlCol="0">
            <a:spAutoFit/>
          </a:bodyPr>
          <a:p>
            <a:pPr indent="457200"/>
            <a:r>
              <a:rPr lang="zh-CN" altLang="en-US" sz="1600"/>
              <a:t>对已经实现的功能进行全面测试，确保系统在不同情况下都能稳定运行。</a:t>
            </a:r>
            <a:endParaRPr lang="zh-CN" altLang="en-US" sz="16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963643" y="1623836"/>
            <a:ext cx="3954236" cy="2646878"/>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16600" dirty="0">
                <a:latin typeface="思源黑体 CN Light" panose="020B0300000000000000" pitchFamily="34" charset="-122"/>
                <a:ea typeface="思源黑体 CN Light" panose="020B0300000000000000" pitchFamily="34" charset="-122"/>
              </a:rPr>
              <a:t>04</a:t>
            </a:r>
            <a:endParaRPr lang="zh-CN" altLang="en-US" sz="16600" dirty="0">
              <a:latin typeface="思源黑体 CN Light" panose="020B0300000000000000" pitchFamily="34" charset="-122"/>
              <a:ea typeface="思源黑体 CN Light" panose="020B0300000000000000" pitchFamily="34" charset="-122"/>
            </a:endParaRPr>
          </a:p>
        </p:txBody>
      </p:sp>
      <p:sp>
        <p:nvSpPr>
          <p:cNvPr id="4" name="矩形 3"/>
          <p:cNvSpPr/>
          <p:nvPr/>
        </p:nvSpPr>
        <p:spPr>
          <a:xfrm>
            <a:off x="3633167" y="3305798"/>
            <a:ext cx="2660953" cy="461665"/>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
        <p:nvSpPr>
          <p:cNvPr id="6" name="文本框 5"/>
          <p:cNvSpPr txBox="1"/>
          <p:nvPr/>
        </p:nvSpPr>
        <p:spPr>
          <a:xfrm>
            <a:off x="3523142" y="4154565"/>
            <a:ext cx="5145715" cy="645160"/>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ctr"/>
            <a:r>
              <a:rPr lang="zh-CN" altLang="en-US" sz="3600" dirty="0">
                <a:solidFill>
                  <a:schemeClr val="tx1"/>
                </a:solidFill>
                <a:latin typeface="思源黑体 CN Light" panose="020B0300000000000000" pitchFamily="34" charset="-122"/>
                <a:ea typeface="思源黑体 CN Light" panose="020B0300000000000000" pitchFamily="34" charset="-122"/>
                <a:cs typeface="Mongolian Baiti" panose="03000500000000000000" pitchFamily="66" charset="0"/>
              </a:rPr>
              <a:t>方案与计划</a:t>
            </a:r>
            <a:endParaRPr lang="zh-CN" altLang="en-US" sz="3600" dirty="0">
              <a:solidFill>
                <a:schemeClr val="tx1"/>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6430645" y="1022985"/>
            <a:ext cx="2571115" cy="1990090"/>
          </a:xfrm>
          <a:prstGeom prst="rect">
            <a:avLst/>
          </a:prstGeom>
          <a:noFill/>
        </p:spPr>
        <p:txBody>
          <a:bodyPr wrap="square" rtlCol="0">
            <a:no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marL="342900" indent="-342900" algn="l">
              <a:lnSpc>
                <a:spcPct val="150000"/>
              </a:lnSpc>
              <a:buFont typeface="Wingdings" panose="05000000000000000000" pitchFamily="2" charset="2"/>
              <a:buChar char="ü"/>
            </a:pPr>
            <a:r>
              <a:rPr lang="en-US" altLang="zh-CN" sz="20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Lorem ipsum </a:t>
            </a:r>
            <a:endParaRPr lang="en-US" altLang="zh-CN" sz="20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marL="285750" indent="-285750" algn="l">
              <a:lnSpc>
                <a:spcPct val="150000"/>
              </a:lnSpc>
              <a:buFont typeface="Wingdings" panose="05000000000000000000" pitchFamily="2" charset="2"/>
              <a:buChar char="ü"/>
            </a:pPr>
            <a:r>
              <a:rPr lang="en-US" altLang="zh-CN" sz="1600" dirty="0" err="1">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amet</a:t>
            </a:r>
            <a:r>
              <a:rPr lang="en-US" altLang="zh-CN"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 consectetuer </a:t>
            </a:r>
            <a:r>
              <a:rPr lang="en-US" altLang="zh-CN" sz="1600" dirty="0" err="1">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adipiscing</a:t>
            </a:r>
            <a:r>
              <a:rPr lang="en-US" altLang="zh-CN"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 </a:t>
            </a:r>
            <a:r>
              <a:rPr lang="en-US" altLang="zh-CN" sz="1600" dirty="0" err="1">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elit</a:t>
            </a:r>
            <a:r>
              <a:rPr lang="en-US" altLang="zh-CN"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 Maecenas porttitor congue massa.1</a:t>
            </a:r>
            <a:endPar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11" name="文本框 10"/>
          <p:cNvSpPr txBox="1"/>
          <p:nvPr/>
        </p:nvSpPr>
        <p:spPr>
          <a:xfrm>
            <a:off x="6430506" y="3824271"/>
            <a:ext cx="2571317" cy="1990288"/>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marL="342900" indent="-342900" algn="l">
              <a:lnSpc>
                <a:spcPct val="150000"/>
              </a:lnSpc>
              <a:buFont typeface="Wingdings" panose="05000000000000000000" pitchFamily="2" charset="2"/>
              <a:buChar char="ü"/>
            </a:pPr>
            <a:r>
              <a:rPr lang="en-US" altLang="zh-CN" sz="20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Lorem ipsum </a:t>
            </a:r>
            <a:endParaRPr lang="en-US" altLang="zh-CN" sz="20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marL="285750" indent="-285750" algn="l">
              <a:lnSpc>
                <a:spcPct val="150000"/>
              </a:lnSpc>
              <a:buFont typeface="Wingdings" panose="05000000000000000000" pitchFamily="2" charset="2"/>
              <a:buChar char="ü"/>
            </a:pPr>
            <a:r>
              <a:rPr lang="en-US" altLang="zh-CN" sz="1600" dirty="0" err="1">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amet</a:t>
            </a:r>
            <a:r>
              <a:rPr lang="en-US" altLang="zh-CN"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 consectetuer </a:t>
            </a:r>
            <a:r>
              <a:rPr lang="en-US" altLang="zh-CN" sz="1600" dirty="0" err="1">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adipiscing</a:t>
            </a:r>
            <a:r>
              <a:rPr lang="en-US" altLang="zh-CN"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 </a:t>
            </a:r>
            <a:r>
              <a:rPr lang="en-US" altLang="zh-CN" sz="1600" dirty="0" err="1">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elit</a:t>
            </a:r>
            <a:r>
              <a:rPr lang="en-US" altLang="zh-CN"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 Maecenas porttitor congue massa.1</a:t>
            </a:r>
            <a:endPar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pic>
        <p:nvPicPr>
          <p:cNvPr id="2" name="图片 1"/>
          <p:cNvPicPr>
            <a:picLocks noChangeAspect="1"/>
          </p:cNvPicPr>
          <p:nvPr/>
        </p:nvPicPr>
        <p:blipFill>
          <a:blip r:embed="rId1"/>
          <a:stretch>
            <a:fillRect/>
          </a:stretch>
        </p:blipFill>
        <p:spPr>
          <a:xfrm>
            <a:off x="725805" y="1589405"/>
            <a:ext cx="10740390" cy="4819015"/>
          </a:xfrm>
          <a:prstGeom prst="rect">
            <a:avLst/>
          </a:prstGeom>
          <a:noFill/>
          <a:ln w="9525">
            <a:noFill/>
          </a:ln>
        </p:spPr>
      </p:pic>
      <p:sp>
        <p:nvSpPr>
          <p:cNvPr id="4" name="文本框 3"/>
          <p:cNvSpPr txBox="1"/>
          <p:nvPr/>
        </p:nvSpPr>
        <p:spPr>
          <a:xfrm>
            <a:off x="725805" y="552450"/>
            <a:ext cx="6096000" cy="645160"/>
          </a:xfrm>
          <a:prstGeom prst="rect">
            <a:avLst/>
          </a:prstGeom>
          <a:noFill/>
        </p:spPr>
        <p:txBody>
          <a:bodyPr wrap="square" rtlCol="0" anchor="t">
            <a:spAutoFit/>
          </a:bodyPr>
          <a:p>
            <a:r>
              <a:rPr lang="zh-CN" altLang="en-US" sz="3600" dirty="0">
                <a:latin typeface="思源黑体 CN Light" panose="020B0300000000000000" pitchFamily="34" charset="-122"/>
                <a:ea typeface="思源黑体 CN Light" panose="020B0300000000000000" pitchFamily="34" charset="-122"/>
                <a:cs typeface="Mongolian Baiti" panose="03000500000000000000" pitchFamily="66" charset="0"/>
                <a:sym typeface="+mn-ea"/>
              </a:rPr>
              <a:t>方案</a:t>
            </a:r>
            <a:endParaRPr lang="zh-CN" altLang="en-US" sz="3600" dirty="0">
              <a:latin typeface="思源黑体 CN Light" panose="020B0300000000000000" pitchFamily="34" charset="-122"/>
              <a:ea typeface="思源黑体 CN Light" panose="020B0300000000000000" pitchFamily="34" charset="-122"/>
              <a:cs typeface="Mongolian Baiti" panose="03000500000000000000" pitchFamily="66" charset="0"/>
              <a:sym typeface="+mn-ea"/>
            </a:endParaRPr>
          </a:p>
        </p:txBody>
      </p:sp>
      <p:sp>
        <p:nvSpPr>
          <p:cNvPr id="13" name="矩形 12"/>
          <p:cNvSpPr/>
          <p:nvPr/>
        </p:nvSpPr>
        <p:spPr>
          <a:xfrm>
            <a:off x="0" y="0"/>
            <a:ext cx="213360" cy="685800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custDataLst>
              <p:tags r:id="rId1"/>
            </p:custDataLst>
          </p:nvPr>
        </p:nvSpPr>
        <p:spPr>
          <a:xfrm>
            <a:off x="9942195" y="1621790"/>
            <a:ext cx="1698625" cy="277241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6600"/>
          </a:p>
        </p:txBody>
      </p:sp>
      <p:sp>
        <p:nvSpPr>
          <p:cNvPr id="2" name="文本框 1"/>
          <p:cNvSpPr txBox="1"/>
          <p:nvPr/>
        </p:nvSpPr>
        <p:spPr>
          <a:xfrm>
            <a:off x="591152" y="652808"/>
            <a:ext cx="6237911" cy="583565"/>
          </a:xfrm>
          <a:prstGeom prst="rect">
            <a:avLst/>
          </a:prstGeom>
          <a:noFill/>
        </p:spPr>
        <p:txBody>
          <a:bodyPr wrap="square" rtlCol="0">
            <a:spAutoFit/>
          </a:bodyPr>
          <a:lstStyle>
            <a:defPPr>
              <a:defRPr lang="zh-CN"/>
            </a:defPPr>
            <a:lvl1pPr algn="r">
              <a:defRPr sz="4000" b="0" i="0">
                <a:solidFill>
                  <a:schemeClr val="tx1">
                    <a:lumMod val="75000"/>
                    <a:lumOff val="25000"/>
                  </a:schemeClr>
                </a:solidFill>
                <a:effectLst/>
                <a:latin typeface="Roboto Black" panose="02000000000000000000" pitchFamily="2" charset="0"/>
                <a:ea typeface="Roboto Black" panose="02000000000000000000" pitchFamily="2" charset="0"/>
              </a:defRPr>
            </a:lvl1pPr>
          </a:lstStyle>
          <a:p>
            <a:pPr algn="l"/>
            <a:r>
              <a:rPr lang="zh-CN" altLang="en-US" sz="3200" dirty="0">
                <a:solidFill>
                  <a:schemeClr val="tx1"/>
                </a:solidFill>
                <a:latin typeface="思源黑体 CN Light" panose="020B0300000000000000" pitchFamily="34" charset="-122"/>
                <a:ea typeface="思源黑体 CN Light" panose="020B0300000000000000" pitchFamily="34" charset="-122"/>
              </a:rPr>
              <a:t>进度计划</a:t>
            </a:r>
            <a:r>
              <a:rPr lang="en-US" altLang="zh-CN" sz="3200" dirty="0">
                <a:solidFill>
                  <a:schemeClr val="tx1"/>
                </a:solidFill>
                <a:latin typeface="思源黑体 CN Light" panose="020B0300000000000000" pitchFamily="34" charset="-122"/>
                <a:ea typeface="思源黑体 CN Light" panose="020B0300000000000000" pitchFamily="34" charset="-122"/>
              </a:rPr>
              <a:t> </a:t>
            </a:r>
            <a:endParaRPr lang="en-US" altLang="zh-CN" sz="3200" dirty="0">
              <a:solidFill>
                <a:schemeClr val="tx1"/>
              </a:solidFill>
              <a:latin typeface="思源黑体 CN Light" panose="020B0300000000000000" pitchFamily="34" charset="-122"/>
              <a:ea typeface="思源黑体 CN Light" panose="020B0300000000000000" pitchFamily="34" charset="-122"/>
            </a:endParaRPr>
          </a:p>
        </p:txBody>
      </p:sp>
      <p:sp>
        <p:nvSpPr>
          <p:cNvPr id="3" name="矩形 2"/>
          <p:cNvSpPr/>
          <p:nvPr>
            <p:custDataLst>
              <p:tags r:id="rId2"/>
            </p:custDataLst>
          </p:nvPr>
        </p:nvSpPr>
        <p:spPr>
          <a:xfrm>
            <a:off x="1628140" y="2973070"/>
            <a:ext cx="9527540" cy="269875"/>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
        <p:nvSpPr>
          <p:cNvPr id="4" name="矩形 3"/>
          <p:cNvSpPr/>
          <p:nvPr>
            <p:custDataLst>
              <p:tags r:id="rId3"/>
            </p:custDataLst>
          </p:nvPr>
        </p:nvSpPr>
        <p:spPr>
          <a:xfrm>
            <a:off x="125730" y="1621790"/>
            <a:ext cx="1604010" cy="269494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custDataLst>
              <p:tags r:id="rId4"/>
            </p:custDataLst>
          </p:nvPr>
        </p:nvSpPr>
        <p:spPr>
          <a:xfrm>
            <a:off x="2596515" y="2229485"/>
            <a:ext cx="1803400" cy="269494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
        <p:nvSpPr>
          <p:cNvPr id="6" name="矩形 5"/>
          <p:cNvSpPr/>
          <p:nvPr>
            <p:custDataLst>
              <p:tags r:id="rId5"/>
            </p:custDataLst>
          </p:nvPr>
        </p:nvSpPr>
        <p:spPr>
          <a:xfrm>
            <a:off x="4999990" y="1511935"/>
            <a:ext cx="1604010" cy="269494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custDataLst>
              <p:tags r:id="rId6"/>
            </p:custDataLst>
          </p:nvPr>
        </p:nvSpPr>
        <p:spPr>
          <a:xfrm>
            <a:off x="7403465" y="2287270"/>
            <a:ext cx="1604010" cy="269494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
        <p:nvSpPr>
          <p:cNvPr id="9" name="文本框 8"/>
          <p:cNvSpPr txBox="1"/>
          <p:nvPr>
            <p:custDataLst>
              <p:tags r:id="rId7"/>
            </p:custDataLst>
          </p:nvPr>
        </p:nvSpPr>
        <p:spPr>
          <a:xfrm>
            <a:off x="2996565" y="2696845"/>
            <a:ext cx="1492885" cy="1697990"/>
          </a:xfrm>
          <a:prstGeom prst="rect">
            <a:avLst/>
          </a:prstGeom>
          <a:noFill/>
        </p:spPr>
        <p:txBody>
          <a:bodyPr wrap="square" rtlCol="0">
            <a:no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indent="0" algn="l">
              <a:lnSpc>
                <a:spcPct val="150000"/>
              </a:lnSpc>
              <a:buFont typeface="Wingdings" panose="05000000000000000000" pitchFamily="2" charset="2"/>
              <a:buNone/>
            </a:pPr>
            <a:r>
              <a:rPr lang="en-US" altLang="zh-CN"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4-6 </a:t>
            </a:r>
            <a:r>
              <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周：</a:t>
            </a:r>
            <a:endPar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indent="0" algn="l">
              <a:lnSpc>
                <a:spcPct val="150000"/>
              </a:lnSpc>
              <a:buFont typeface="Wingdings" panose="05000000000000000000" pitchFamily="2" charset="2"/>
              <a:buNone/>
            </a:pPr>
            <a:r>
              <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数据集采集、处理与点云格式转换</a:t>
            </a:r>
            <a:endPar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10" name="文本框 9"/>
          <p:cNvSpPr txBox="1"/>
          <p:nvPr>
            <p:custDataLst>
              <p:tags r:id="rId8"/>
            </p:custDataLst>
          </p:nvPr>
        </p:nvSpPr>
        <p:spPr>
          <a:xfrm>
            <a:off x="7504430" y="2577465"/>
            <a:ext cx="1402080" cy="2114550"/>
          </a:xfrm>
          <a:prstGeom prst="rect">
            <a:avLst/>
          </a:prstGeom>
          <a:noFill/>
        </p:spPr>
        <p:txBody>
          <a:bodyPr wrap="square" rtlCol="0">
            <a:no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indent="0" algn="l">
              <a:lnSpc>
                <a:spcPct val="150000"/>
              </a:lnSpc>
              <a:buFont typeface="Wingdings" panose="05000000000000000000" pitchFamily="2" charset="2"/>
              <a:buNone/>
            </a:pPr>
            <a:r>
              <a:rPr lang="en-US" altLang="zh-CN"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9-12 </a:t>
            </a:r>
            <a:r>
              <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周：</a:t>
            </a:r>
            <a:endPar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indent="0" algn="l">
              <a:lnSpc>
                <a:spcPct val="150000"/>
              </a:lnSpc>
              <a:buFont typeface="Wingdings" panose="05000000000000000000" pitchFamily="2" charset="2"/>
              <a:buNone/>
            </a:pPr>
            <a:r>
              <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系统搭建与前后端框架完成</a:t>
            </a:r>
            <a:endPar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11" name="文本框 10"/>
          <p:cNvSpPr txBox="1"/>
          <p:nvPr>
            <p:custDataLst>
              <p:tags r:id="rId9"/>
            </p:custDataLst>
          </p:nvPr>
        </p:nvSpPr>
        <p:spPr>
          <a:xfrm>
            <a:off x="212725" y="1978025"/>
            <a:ext cx="1415415" cy="1841500"/>
          </a:xfrm>
          <a:prstGeom prst="rect">
            <a:avLst/>
          </a:prstGeom>
          <a:noFill/>
        </p:spPr>
        <p:txBody>
          <a:bodyPr wrap="square" rtlCol="0">
            <a:no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indent="0" algn="l">
              <a:lnSpc>
                <a:spcPct val="150000"/>
              </a:lnSpc>
              <a:buFont typeface="Wingdings" panose="05000000000000000000" pitchFamily="2" charset="2"/>
              <a:buNone/>
            </a:pPr>
            <a:r>
              <a:rPr lang="en-US" altLang="zh-CN" sz="1600" dirty="0">
                <a:solidFill>
                  <a:schemeClr val="tx1">
                    <a:lumMod val="75000"/>
                    <a:lumOff val="2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1-3 </a:t>
            </a:r>
            <a:r>
              <a:rPr lang="zh-CN" altLang="en-US" sz="1600" dirty="0">
                <a:solidFill>
                  <a:schemeClr val="tx1">
                    <a:lumMod val="75000"/>
                    <a:lumOff val="2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周：</a:t>
            </a:r>
            <a:endParaRPr lang="zh-CN" altLang="en-US" sz="1600" dirty="0">
              <a:solidFill>
                <a:schemeClr val="tx1">
                  <a:lumMod val="75000"/>
                  <a:lumOff val="2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indent="0" algn="l">
              <a:lnSpc>
                <a:spcPct val="150000"/>
              </a:lnSpc>
              <a:buFont typeface="Wingdings" panose="05000000000000000000" pitchFamily="2" charset="2"/>
              <a:buNone/>
            </a:pPr>
            <a:r>
              <a:rPr lang="zh-CN" altLang="en-US" sz="1600" dirty="0">
                <a:solidFill>
                  <a:schemeClr val="tx1">
                    <a:lumMod val="75000"/>
                    <a:lumOff val="2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开题报告、文献综述及算法原理学习</a:t>
            </a:r>
            <a:endParaRPr lang="zh-CN" altLang="en-US" sz="1600" dirty="0">
              <a:solidFill>
                <a:schemeClr val="tx1">
                  <a:lumMod val="75000"/>
                  <a:lumOff val="2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12" name="文本框 11"/>
          <p:cNvSpPr txBox="1"/>
          <p:nvPr>
            <p:custDataLst>
              <p:tags r:id="rId10"/>
            </p:custDataLst>
          </p:nvPr>
        </p:nvSpPr>
        <p:spPr>
          <a:xfrm>
            <a:off x="5068570" y="1734820"/>
            <a:ext cx="1534795" cy="2228850"/>
          </a:xfrm>
          <a:prstGeom prst="rect">
            <a:avLst/>
          </a:prstGeom>
          <a:noFill/>
        </p:spPr>
        <p:txBody>
          <a:bodyPr wrap="square" rtlCol="0">
            <a:no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indent="0" algn="l">
              <a:lnSpc>
                <a:spcPct val="150000"/>
              </a:lnSpc>
              <a:buFont typeface="Wingdings" panose="05000000000000000000" pitchFamily="2" charset="2"/>
              <a:buNone/>
            </a:pPr>
            <a:r>
              <a:rPr lang="en-US" altLang="zh-CN" sz="1600" dirty="0">
                <a:solidFill>
                  <a:schemeClr val="tx1">
                    <a:lumMod val="75000"/>
                    <a:lumOff val="2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7-8 </a:t>
            </a:r>
            <a:r>
              <a:rPr lang="zh-CN" altLang="en-US" sz="1600" dirty="0">
                <a:solidFill>
                  <a:schemeClr val="tx1">
                    <a:lumMod val="75000"/>
                    <a:lumOff val="2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周：</a:t>
            </a:r>
            <a:endParaRPr lang="zh-CN" altLang="en-US" sz="1600" dirty="0">
              <a:solidFill>
                <a:schemeClr val="tx1">
                  <a:lumMod val="75000"/>
                  <a:lumOff val="2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indent="0" algn="l">
              <a:lnSpc>
                <a:spcPct val="150000"/>
              </a:lnSpc>
              <a:buFont typeface="Wingdings" panose="05000000000000000000" pitchFamily="2" charset="2"/>
              <a:buNone/>
            </a:pPr>
            <a:r>
              <a:rPr lang="zh-CN" altLang="en-US" sz="1600" dirty="0">
                <a:solidFill>
                  <a:schemeClr val="tx1">
                    <a:lumMod val="75000"/>
                    <a:lumOff val="2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模型训练与优化</a:t>
            </a:r>
            <a:endParaRPr lang="zh-CN" altLang="en-US" sz="1600" dirty="0">
              <a:solidFill>
                <a:schemeClr val="tx1">
                  <a:lumMod val="75000"/>
                  <a:lumOff val="2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8" name="文本框 7"/>
          <p:cNvSpPr txBox="1"/>
          <p:nvPr/>
        </p:nvSpPr>
        <p:spPr>
          <a:xfrm>
            <a:off x="10026015" y="2108835"/>
            <a:ext cx="1527175" cy="1710690"/>
          </a:xfrm>
          <a:prstGeom prst="rect">
            <a:avLst/>
          </a:prstGeom>
        </p:spPr>
        <p:txBody>
          <a:bodyPr>
            <a:noAutofit/>
          </a:bodyPr>
          <a:p>
            <a:pPr marL="0" algn="l" defTabSz="914400">
              <a:lnSpc>
                <a:spcPct val="150000"/>
              </a:lnSpc>
              <a:buClrTx/>
              <a:buSzTx/>
              <a:buFont typeface="Wingdings" panose="05000000000000000000" pitchFamily="2" charset="2"/>
            </a:pPr>
            <a:r>
              <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13-15 </a:t>
            </a:r>
            <a:r>
              <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周：</a:t>
            </a:r>
            <a:endPar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marL="0" algn="l" defTabSz="914400">
              <a:lnSpc>
                <a:spcPct val="150000"/>
              </a:lnSpc>
              <a:buClrTx/>
              <a:buSzTx/>
              <a:buFont typeface="Wingdings" panose="05000000000000000000" pitchFamily="2" charset="2"/>
            </a:pPr>
            <a:r>
              <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毕业设计（论文）撰写与答辩准备</a:t>
            </a:r>
            <a:endParaRPr lang="zh-CN" altLang="en-US" sz="1600" dirty="0">
              <a:solidFill>
                <a:schemeClr val="bg1">
                  <a:lumMod val="9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14" name="矩形 13"/>
          <p:cNvSpPr/>
          <p:nvPr/>
        </p:nvSpPr>
        <p:spPr>
          <a:xfrm>
            <a:off x="0" y="0"/>
            <a:ext cx="213360" cy="685800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5908431"/>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16200000">
            <a:off x="9952232" y="2714333"/>
            <a:ext cx="162184" cy="43173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7" name="直接连接符 6"/>
          <p:cNvCxnSpPr/>
          <p:nvPr/>
        </p:nvCxnSpPr>
        <p:spPr>
          <a:xfrm>
            <a:off x="695325" y="563896"/>
            <a:ext cx="546367"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95325" y="661867"/>
            <a:ext cx="546367"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695325" y="759838"/>
            <a:ext cx="546367"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568000" y="4075641"/>
            <a:ext cx="2579261" cy="368300"/>
          </a:xfrm>
          <a:prstGeom prst="rect">
            <a:avLst/>
          </a:prstGeom>
          <a:noFill/>
        </p:spPr>
        <p:txBody>
          <a:bodyPr wrap="square" rtlCol="0">
            <a:spAutoFit/>
          </a:bodyPr>
          <a:lstStyle>
            <a:defPPr>
              <a:defRPr lang="zh-CN"/>
            </a:defPPr>
            <a:lvl1pPr>
              <a:defRPr>
                <a:solidFill>
                  <a:schemeClr val="bg1">
                    <a:lumMod val="85000"/>
                    <a:alpha val="95000"/>
                  </a:schemeClr>
                </a:solidFill>
                <a:latin typeface="Roboto Light" panose="02000000000000000000" pitchFamily="2" charset="0"/>
                <a:ea typeface="Roboto Light" panose="02000000000000000000" pitchFamily="2" charset="0"/>
                <a:cs typeface="Mongolian Baiti" panose="03000500000000000000" pitchFamily="66" charset="0"/>
              </a:defRPr>
            </a:lvl1pPr>
          </a:lstStyle>
          <a:p>
            <a:pPr algn="ctr"/>
            <a:r>
              <a:rPr lang="zh-CN" altLang="en-US" dirty="0">
                <a:latin typeface="思源黑体 CN Light" panose="020B0300000000000000" pitchFamily="34" charset="-122"/>
                <a:ea typeface="思源黑体 CN Light" panose="020B0300000000000000" pitchFamily="34" charset="-122"/>
              </a:rPr>
              <a:t>汇报人：</a:t>
            </a:r>
            <a:r>
              <a:rPr lang="zh-CN" altLang="en-US" dirty="0">
                <a:latin typeface="思源黑体 CN Light" panose="020B0300000000000000" pitchFamily="34" charset="-122"/>
                <a:ea typeface="思源黑体 CN Light" panose="020B0300000000000000" pitchFamily="34" charset="-122"/>
              </a:rPr>
              <a:t>刘杨</a:t>
            </a:r>
            <a:endParaRPr lang="zh-CN" altLang="en-US" dirty="0">
              <a:latin typeface="思源黑体 CN Light" panose="020B0300000000000000" pitchFamily="34" charset="-122"/>
              <a:ea typeface="思源黑体 CN Light" panose="020B0300000000000000" pitchFamily="34" charset="-122"/>
            </a:endParaRPr>
          </a:p>
        </p:txBody>
      </p:sp>
      <p:sp>
        <p:nvSpPr>
          <p:cNvPr id="13" name="文本框 12"/>
          <p:cNvSpPr txBox="1"/>
          <p:nvPr/>
        </p:nvSpPr>
        <p:spPr>
          <a:xfrm>
            <a:off x="3852111" y="4072409"/>
            <a:ext cx="2579261" cy="368300"/>
          </a:xfrm>
          <a:prstGeom prst="rect">
            <a:avLst/>
          </a:prstGeom>
          <a:noFill/>
        </p:spPr>
        <p:txBody>
          <a:bodyPr wrap="square" rtlCol="0">
            <a:spAutoFit/>
          </a:bodyPr>
          <a:lstStyle>
            <a:defPPr>
              <a:defRPr lang="zh-CN"/>
            </a:defPPr>
            <a:lvl1pPr>
              <a:defRPr>
                <a:solidFill>
                  <a:schemeClr val="bg1">
                    <a:lumMod val="85000"/>
                    <a:alpha val="95000"/>
                  </a:schemeClr>
                </a:solidFill>
                <a:latin typeface="Roboto Light" panose="02000000000000000000" pitchFamily="2" charset="0"/>
                <a:ea typeface="Roboto Light" panose="02000000000000000000" pitchFamily="2" charset="0"/>
                <a:cs typeface="Mongolian Baiti" panose="03000500000000000000" pitchFamily="66" charset="0"/>
              </a:defRPr>
            </a:lvl1pPr>
          </a:lstStyle>
          <a:p>
            <a:pPr algn="ctr"/>
            <a:r>
              <a:rPr lang="zh-CN" altLang="en-US" dirty="0">
                <a:latin typeface="思源黑体 CN Light" panose="020B0300000000000000" pitchFamily="34" charset="-122"/>
                <a:ea typeface="思源黑体 CN Light" panose="020B0300000000000000" pitchFamily="34" charset="-122"/>
              </a:rPr>
              <a:t>日期：</a:t>
            </a:r>
            <a:r>
              <a:rPr lang="en-US" altLang="zh-CN" dirty="0">
                <a:latin typeface="思源黑体 CN Light" panose="020B0300000000000000" pitchFamily="34" charset="-122"/>
                <a:ea typeface="思源黑体 CN Light" panose="020B0300000000000000" pitchFamily="34" charset="-122"/>
              </a:rPr>
              <a:t>2025.2.25</a:t>
            </a:r>
            <a:endParaRPr lang="zh-CN" altLang="en-US" dirty="0">
              <a:latin typeface="思源黑体 CN Light" panose="020B0300000000000000" pitchFamily="34" charset="-122"/>
              <a:ea typeface="思源黑体 CN Light" panose="020B0300000000000000" pitchFamily="34" charset="-122"/>
            </a:endParaRPr>
          </a:p>
        </p:txBody>
      </p:sp>
      <p:sp>
        <p:nvSpPr>
          <p:cNvPr id="8" name="矩形: 圆角 7"/>
          <p:cNvSpPr/>
          <p:nvPr/>
        </p:nvSpPr>
        <p:spPr>
          <a:xfrm>
            <a:off x="695325" y="4038119"/>
            <a:ext cx="2463510" cy="418570"/>
          </a:xfrm>
          <a:prstGeom prst="roundRect">
            <a:avLst>
              <a:gd name="adj" fmla="val 50000"/>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矩形: 圆角 14"/>
          <p:cNvSpPr/>
          <p:nvPr/>
        </p:nvSpPr>
        <p:spPr>
          <a:xfrm>
            <a:off x="3935332" y="4038119"/>
            <a:ext cx="2463510" cy="418570"/>
          </a:xfrm>
          <a:prstGeom prst="roundRect">
            <a:avLst>
              <a:gd name="adj" fmla="val 50000"/>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15"/>
          <p:cNvSpPr/>
          <p:nvPr/>
        </p:nvSpPr>
        <p:spPr>
          <a:xfrm rot="16200000">
            <a:off x="10610040" y="3755362"/>
            <a:ext cx="162186" cy="3001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579575" y="2006793"/>
            <a:ext cx="8179602" cy="1200329"/>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l"/>
            <a:r>
              <a:rPr lang="en-US" altLang="zh-CN" sz="7200" dirty="0">
                <a:solidFill>
                  <a:schemeClr val="bg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THANK YOU</a:t>
            </a:r>
            <a:r>
              <a:rPr lang="zh-CN" altLang="en-US" sz="7200" dirty="0">
                <a:solidFill>
                  <a:schemeClr val="bg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a:t>
            </a:r>
            <a:endParaRPr lang="zh-CN" altLang="en-US" sz="7200" dirty="0">
              <a:solidFill>
                <a:schemeClr val="bg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email"/>
          <a:srcRect/>
          <a:stretch>
            <a:fillRect/>
          </a:stretch>
        </p:blipFill>
        <p:spPr>
          <a:xfrm>
            <a:off x="0" y="0"/>
            <a:ext cx="4384431" cy="6858000"/>
          </a:xfrm>
          <a:prstGeom prst="rect">
            <a:avLst/>
          </a:prstGeom>
        </p:spPr>
      </p:pic>
      <p:sp>
        <p:nvSpPr>
          <p:cNvPr id="4" name="矩形 3"/>
          <p:cNvSpPr/>
          <p:nvPr/>
        </p:nvSpPr>
        <p:spPr>
          <a:xfrm>
            <a:off x="3794759" y="0"/>
            <a:ext cx="589672" cy="685800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297309" y="491514"/>
            <a:ext cx="8179602" cy="1446550"/>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l"/>
            <a:r>
              <a:rPr lang="en-US" altLang="zh-CN" sz="8800" dirty="0">
                <a:solidFill>
                  <a:schemeClr val="bg1">
                    <a:lumMod val="8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CONTENTS</a:t>
            </a:r>
            <a:endParaRPr lang="zh-CN" altLang="en-US" sz="8800" dirty="0">
              <a:solidFill>
                <a:schemeClr val="bg1">
                  <a:lumMod val="85000"/>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6" name="文本框 5"/>
          <p:cNvSpPr txBox="1"/>
          <p:nvPr>
            <p:custDataLst>
              <p:tags r:id="rId2"/>
            </p:custDataLst>
          </p:nvPr>
        </p:nvSpPr>
        <p:spPr>
          <a:xfrm>
            <a:off x="6594832" y="2612944"/>
            <a:ext cx="5145715" cy="368300"/>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l"/>
            <a:r>
              <a:rPr lang="en-US" altLang="zh-CN" sz="18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research background</a:t>
            </a:r>
            <a:endParaRPr lang="en-US" altLang="zh-CN" sz="18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7" name="文本框 6"/>
          <p:cNvSpPr txBox="1"/>
          <p:nvPr>
            <p:custDataLst>
              <p:tags r:id="rId3"/>
            </p:custDataLst>
          </p:nvPr>
        </p:nvSpPr>
        <p:spPr>
          <a:xfrm>
            <a:off x="5409456" y="2171156"/>
            <a:ext cx="878515" cy="769441"/>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4400" dirty="0">
                <a:latin typeface="思源黑体 CN Light" panose="020B0300000000000000" pitchFamily="34" charset="-122"/>
                <a:ea typeface="思源黑体 CN Light" panose="020B0300000000000000" pitchFamily="34" charset="-122"/>
              </a:rPr>
              <a:t>01</a:t>
            </a:r>
            <a:endParaRPr lang="zh-CN" altLang="en-US" sz="4400" dirty="0">
              <a:latin typeface="思源黑体 CN Light" panose="020B0300000000000000" pitchFamily="34" charset="-122"/>
              <a:ea typeface="思源黑体 CN Light" panose="020B0300000000000000" pitchFamily="34" charset="-122"/>
            </a:endParaRPr>
          </a:p>
        </p:txBody>
      </p:sp>
      <p:sp>
        <p:nvSpPr>
          <p:cNvPr id="8" name="矩形 7"/>
          <p:cNvSpPr/>
          <p:nvPr>
            <p:custDataLst>
              <p:tags r:id="rId4"/>
            </p:custDataLst>
          </p:nvPr>
        </p:nvSpPr>
        <p:spPr>
          <a:xfrm>
            <a:off x="5409456" y="2668844"/>
            <a:ext cx="1080799" cy="154471"/>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custDataLst>
              <p:tags r:id="rId5"/>
            </p:custDataLst>
          </p:nvPr>
        </p:nvSpPr>
        <p:spPr>
          <a:xfrm>
            <a:off x="6585307" y="3602850"/>
            <a:ext cx="5145715" cy="306705"/>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1400" dirty="0">
                <a:solidFill>
                  <a:schemeClr val="tx1">
                    <a:lumMod val="75000"/>
                    <a:lumOff val="25000"/>
                  </a:schemeClr>
                </a:solidFill>
                <a:latin typeface="思源黑体 CN Light" panose="020B0300000000000000" pitchFamily="34" charset="-122"/>
                <a:ea typeface="思源黑体 CN Light" panose="020B0300000000000000" pitchFamily="34" charset="-122"/>
              </a:rPr>
              <a:t>current situation both at home and abroad</a:t>
            </a:r>
            <a:endParaRPr lang="en-US" altLang="zh-CN" sz="1400" dirty="0">
              <a:solidFill>
                <a:schemeClr val="tx1">
                  <a:lumMod val="75000"/>
                  <a:lumOff val="25000"/>
                </a:schemeClr>
              </a:solidFill>
              <a:latin typeface="思源黑体 CN Light" panose="020B0300000000000000" pitchFamily="34" charset="-122"/>
              <a:ea typeface="思源黑体 CN Light" panose="020B0300000000000000" pitchFamily="34" charset="-122"/>
            </a:endParaRPr>
          </a:p>
        </p:txBody>
      </p:sp>
      <p:sp>
        <p:nvSpPr>
          <p:cNvPr id="10" name="文本框 9"/>
          <p:cNvSpPr txBox="1"/>
          <p:nvPr>
            <p:custDataLst>
              <p:tags r:id="rId6"/>
            </p:custDataLst>
          </p:nvPr>
        </p:nvSpPr>
        <p:spPr>
          <a:xfrm>
            <a:off x="5409456" y="3153985"/>
            <a:ext cx="878515" cy="769441"/>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4400" dirty="0">
                <a:latin typeface="思源黑体 CN Light" panose="020B0300000000000000" pitchFamily="34" charset="-122"/>
                <a:ea typeface="思源黑体 CN Light" panose="020B0300000000000000" pitchFamily="34" charset="-122"/>
              </a:rPr>
              <a:t>02</a:t>
            </a:r>
            <a:endParaRPr lang="zh-CN" altLang="en-US" sz="4400" dirty="0">
              <a:latin typeface="思源黑体 CN Light" panose="020B0300000000000000" pitchFamily="34" charset="-122"/>
              <a:ea typeface="思源黑体 CN Light" panose="020B0300000000000000" pitchFamily="34" charset="-122"/>
            </a:endParaRPr>
          </a:p>
        </p:txBody>
      </p:sp>
      <p:sp>
        <p:nvSpPr>
          <p:cNvPr id="11" name="矩形 10"/>
          <p:cNvSpPr/>
          <p:nvPr>
            <p:custDataLst>
              <p:tags r:id="rId7"/>
            </p:custDataLst>
          </p:nvPr>
        </p:nvSpPr>
        <p:spPr>
          <a:xfrm>
            <a:off x="5409456" y="3651673"/>
            <a:ext cx="1080799" cy="154471"/>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custDataLst>
              <p:tags r:id="rId8"/>
            </p:custDataLst>
          </p:nvPr>
        </p:nvSpPr>
        <p:spPr>
          <a:xfrm>
            <a:off x="6594832" y="4626476"/>
            <a:ext cx="5145715" cy="306705"/>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1400" dirty="0">
                <a:solidFill>
                  <a:schemeClr val="tx1">
                    <a:lumMod val="75000"/>
                    <a:lumOff val="25000"/>
                  </a:schemeClr>
                </a:solidFill>
                <a:latin typeface="思源黑体 CN Light" panose="020B0300000000000000" pitchFamily="34" charset="-122"/>
                <a:ea typeface="思源黑体 CN Light" panose="020B0300000000000000" pitchFamily="34" charset="-122"/>
              </a:rPr>
              <a:t>main content</a:t>
            </a:r>
            <a:endParaRPr lang="en-US" altLang="zh-CN" sz="1400" dirty="0">
              <a:solidFill>
                <a:schemeClr val="tx1">
                  <a:lumMod val="75000"/>
                  <a:lumOff val="25000"/>
                </a:schemeClr>
              </a:solidFill>
              <a:latin typeface="思源黑体 CN Light" panose="020B0300000000000000" pitchFamily="34" charset="-122"/>
              <a:ea typeface="思源黑体 CN Light" panose="020B0300000000000000" pitchFamily="34" charset="-122"/>
            </a:endParaRPr>
          </a:p>
        </p:txBody>
      </p:sp>
      <p:sp>
        <p:nvSpPr>
          <p:cNvPr id="13" name="文本框 12"/>
          <p:cNvSpPr txBox="1"/>
          <p:nvPr>
            <p:custDataLst>
              <p:tags r:id="rId9"/>
            </p:custDataLst>
          </p:nvPr>
        </p:nvSpPr>
        <p:spPr>
          <a:xfrm>
            <a:off x="5409456" y="4206254"/>
            <a:ext cx="878515" cy="769441"/>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4400" dirty="0">
                <a:latin typeface="思源黑体 CN Light" panose="020B0300000000000000" pitchFamily="34" charset="-122"/>
                <a:ea typeface="思源黑体 CN Light" panose="020B0300000000000000" pitchFamily="34" charset="-122"/>
              </a:rPr>
              <a:t>03</a:t>
            </a:r>
            <a:endParaRPr lang="zh-CN" altLang="en-US" sz="4400" dirty="0">
              <a:latin typeface="思源黑体 CN Light" panose="020B0300000000000000" pitchFamily="34" charset="-122"/>
              <a:ea typeface="思源黑体 CN Light" panose="020B0300000000000000" pitchFamily="34" charset="-122"/>
            </a:endParaRPr>
          </a:p>
        </p:txBody>
      </p:sp>
      <p:sp>
        <p:nvSpPr>
          <p:cNvPr id="14" name="矩形 13"/>
          <p:cNvSpPr/>
          <p:nvPr>
            <p:custDataLst>
              <p:tags r:id="rId10"/>
            </p:custDataLst>
          </p:nvPr>
        </p:nvSpPr>
        <p:spPr>
          <a:xfrm>
            <a:off x="5409456" y="4703942"/>
            <a:ext cx="1080799" cy="154471"/>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custDataLst>
              <p:tags r:id="rId11"/>
            </p:custDataLst>
          </p:nvPr>
        </p:nvSpPr>
        <p:spPr>
          <a:xfrm>
            <a:off x="6594832" y="5648107"/>
            <a:ext cx="5145715" cy="306705"/>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1400" dirty="0">
                <a:solidFill>
                  <a:schemeClr val="tx1">
                    <a:lumMod val="75000"/>
                    <a:lumOff val="25000"/>
                  </a:schemeClr>
                </a:solidFill>
                <a:latin typeface="思源黑体 CN Light" panose="020B0300000000000000" pitchFamily="34" charset="-122"/>
                <a:ea typeface="思源黑体 CN Light" panose="020B0300000000000000" pitchFamily="34" charset="-122"/>
              </a:rPr>
              <a:t>Programs and plans</a:t>
            </a:r>
            <a:endParaRPr lang="en-US" altLang="zh-CN" sz="1400" dirty="0">
              <a:solidFill>
                <a:schemeClr val="tx1">
                  <a:lumMod val="75000"/>
                  <a:lumOff val="25000"/>
                </a:schemeClr>
              </a:solidFill>
              <a:latin typeface="思源黑体 CN Light" panose="020B0300000000000000" pitchFamily="34" charset="-122"/>
              <a:ea typeface="思源黑体 CN Light" panose="020B0300000000000000" pitchFamily="34" charset="-122"/>
            </a:endParaRPr>
          </a:p>
        </p:txBody>
      </p:sp>
      <p:sp>
        <p:nvSpPr>
          <p:cNvPr id="16" name="文本框 15"/>
          <p:cNvSpPr txBox="1"/>
          <p:nvPr>
            <p:custDataLst>
              <p:tags r:id="rId12"/>
            </p:custDataLst>
          </p:nvPr>
        </p:nvSpPr>
        <p:spPr>
          <a:xfrm>
            <a:off x="5409456" y="5201630"/>
            <a:ext cx="878515" cy="769441"/>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4400" dirty="0">
                <a:latin typeface="思源黑体 CN Light" panose="020B0300000000000000" pitchFamily="34" charset="-122"/>
                <a:ea typeface="思源黑体 CN Light" panose="020B0300000000000000" pitchFamily="34" charset="-122"/>
              </a:rPr>
              <a:t>04</a:t>
            </a:r>
            <a:endParaRPr lang="zh-CN" altLang="en-US" sz="4400" dirty="0">
              <a:latin typeface="思源黑体 CN Light" panose="020B0300000000000000" pitchFamily="34" charset="-122"/>
              <a:ea typeface="思源黑体 CN Light" panose="020B0300000000000000" pitchFamily="34" charset="-122"/>
            </a:endParaRPr>
          </a:p>
        </p:txBody>
      </p:sp>
      <p:sp>
        <p:nvSpPr>
          <p:cNvPr id="17" name="矩形 16"/>
          <p:cNvSpPr/>
          <p:nvPr>
            <p:custDataLst>
              <p:tags r:id="rId13"/>
            </p:custDataLst>
          </p:nvPr>
        </p:nvSpPr>
        <p:spPr>
          <a:xfrm>
            <a:off x="5409456" y="5699318"/>
            <a:ext cx="1080799" cy="154471"/>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custDataLst>
              <p:tags r:id="rId14"/>
            </p:custDataLst>
          </p:nvPr>
        </p:nvSpPr>
        <p:spPr>
          <a:xfrm>
            <a:off x="6594832" y="2282274"/>
            <a:ext cx="3953754" cy="398780"/>
          </a:xfrm>
          <a:prstGeom prst="rect">
            <a:avLst/>
          </a:prstGeom>
          <a:noFill/>
        </p:spPr>
        <p:txBody>
          <a:bodyPr wrap="square" rtlCol="0">
            <a:spAutoFit/>
          </a:bodyPr>
          <a:lstStyle/>
          <a:p>
            <a:r>
              <a:rPr lang="zh-CN" altLang="en-US" sz="20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OPPOSans M" panose="00020600040101010101" pitchFamily="18" charset="-122"/>
              </a:rPr>
              <a:t>选题</a:t>
            </a:r>
            <a:r>
              <a:rPr lang="zh-CN" altLang="en-US" sz="20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OPPOSans M" panose="00020600040101010101" pitchFamily="18" charset="-122"/>
              </a:rPr>
              <a:t>背景</a:t>
            </a:r>
            <a:endParaRPr lang="zh-CN" altLang="en-US" sz="20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OPPOSans M" panose="00020600040101010101" pitchFamily="18" charset="-122"/>
            </a:endParaRPr>
          </a:p>
        </p:txBody>
      </p:sp>
      <p:sp>
        <p:nvSpPr>
          <p:cNvPr id="23" name="文本框 22"/>
          <p:cNvSpPr txBox="1"/>
          <p:nvPr>
            <p:custDataLst>
              <p:tags r:id="rId15"/>
            </p:custDataLst>
          </p:nvPr>
        </p:nvSpPr>
        <p:spPr>
          <a:xfrm>
            <a:off x="6594832" y="4295485"/>
            <a:ext cx="2455800" cy="398780"/>
          </a:xfrm>
          <a:prstGeom prst="rect">
            <a:avLst/>
          </a:prstGeom>
          <a:noFill/>
        </p:spPr>
        <p:txBody>
          <a:bodyPr wrap="square" rtlCol="0">
            <a:spAutoFit/>
          </a:bodyPr>
          <a:lstStyle/>
          <a:p>
            <a:r>
              <a:rPr lang="zh-CN" altLang="en-US" sz="20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OPPOSans M" panose="00020600040101010101" pitchFamily="18" charset="-122"/>
              </a:rPr>
              <a:t>主要内容</a:t>
            </a:r>
            <a:endParaRPr lang="zh-CN" altLang="en-US" sz="20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OPPOSans M" panose="00020600040101010101" pitchFamily="18" charset="-122"/>
            </a:endParaRPr>
          </a:p>
        </p:txBody>
      </p:sp>
      <p:sp>
        <p:nvSpPr>
          <p:cNvPr id="24" name="文本框 23"/>
          <p:cNvSpPr txBox="1"/>
          <p:nvPr>
            <p:custDataLst>
              <p:tags r:id="rId16"/>
            </p:custDataLst>
          </p:nvPr>
        </p:nvSpPr>
        <p:spPr>
          <a:xfrm>
            <a:off x="6585307" y="3260871"/>
            <a:ext cx="3953754" cy="398780"/>
          </a:xfrm>
          <a:prstGeom prst="rect">
            <a:avLst/>
          </a:prstGeom>
          <a:noFill/>
        </p:spPr>
        <p:txBody>
          <a:bodyPr wrap="square" rtlCol="0">
            <a:spAutoFit/>
          </a:bodyPr>
          <a:lstStyle/>
          <a:p>
            <a:r>
              <a:rPr lang="zh-CN" altLang="en-US" sz="20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OPPOSans M" panose="00020600040101010101" pitchFamily="18" charset="-122"/>
              </a:rPr>
              <a:t>国内外现状</a:t>
            </a:r>
            <a:endParaRPr lang="zh-CN" altLang="en-US" sz="20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OPPOSans M" panose="00020600040101010101" pitchFamily="18" charset="-122"/>
            </a:endParaRPr>
          </a:p>
        </p:txBody>
      </p:sp>
      <p:sp>
        <p:nvSpPr>
          <p:cNvPr id="25" name="文本框 24"/>
          <p:cNvSpPr txBox="1"/>
          <p:nvPr>
            <p:custDataLst>
              <p:tags r:id="rId17"/>
            </p:custDataLst>
          </p:nvPr>
        </p:nvSpPr>
        <p:spPr>
          <a:xfrm>
            <a:off x="6594832" y="5321836"/>
            <a:ext cx="3168715" cy="398780"/>
          </a:xfrm>
          <a:prstGeom prst="rect">
            <a:avLst/>
          </a:prstGeom>
          <a:noFill/>
        </p:spPr>
        <p:txBody>
          <a:bodyPr wrap="square" rtlCol="0">
            <a:spAutoFit/>
          </a:bodyPr>
          <a:lstStyle/>
          <a:p>
            <a:r>
              <a:rPr lang="zh-CN" altLang="en-US" sz="20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OPPOSans M" panose="00020600040101010101" pitchFamily="18" charset="-122"/>
              </a:rPr>
              <a:t>方案与计划</a:t>
            </a:r>
            <a:endParaRPr lang="zh-CN" altLang="en-US" sz="20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OPPOSans M" panose="00020600040101010101" pitchFamily="18"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523142" y="4154565"/>
            <a:ext cx="5145715" cy="460375"/>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ctr"/>
            <a:r>
              <a:rPr lang="zh-CN" altLang="en-US" sz="24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OPPOSans M" panose="00020600040101010101" pitchFamily="18" charset="-122"/>
                <a:sym typeface="+mn-ea"/>
              </a:rPr>
              <a:t>选题背景</a:t>
            </a:r>
            <a:endParaRPr lang="zh-CN" altLang="en-US" sz="4800" dirty="0">
              <a:solidFill>
                <a:schemeClr val="tx1"/>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3" name="文本框 2"/>
          <p:cNvSpPr txBox="1"/>
          <p:nvPr/>
        </p:nvSpPr>
        <p:spPr>
          <a:xfrm>
            <a:off x="4963643" y="1623836"/>
            <a:ext cx="3954236" cy="2646878"/>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16600" dirty="0">
                <a:latin typeface="思源黑体 CN Light" panose="020B0300000000000000" pitchFamily="34" charset="-122"/>
                <a:ea typeface="思源黑体 CN Light" panose="020B0300000000000000" pitchFamily="34" charset="-122"/>
              </a:rPr>
              <a:t>01</a:t>
            </a:r>
            <a:endParaRPr lang="zh-CN" altLang="en-US" sz="16600" dirty="0">
              <a:latin typeface="思源黑体 CN Light" panose="020B0300000000000000" pitchFamily="34" charset="-122"/>
              <a:ea typeface="思源黑体 CN Light" panose="020B0300000000000000" pitchFamily="34" charset="-122"/>
            </a:endParaRPr>
          </a:p>
        </p:txBody>
      </p:sp>
      <p:sp>
        <p:nvSpPr>
          <p:cNvPr id="4" name="矩形 3"/>
          <p:cNvSpPr/>
          <p:nvPr/>
        </p:nvSpPr>
        <p:spPr>
          <a:xfrm>
            <a:off x="3633167" y="3305798"/>
            <a:ext cx="2660953" cy="461665"/>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email"/>
          <a:srcRect/>
          <a:stretch>
            <a:fillRect/>
          </a:stretch>
        </p:blipFill>
        <p:spPr>
          <a:xfrm>
            <a:off x="0" y="0"/>
            <a:ext cx="6446520" cy="4010976"/>
          </a:xfrm>
          <a:prstGeom prst="rect">
            <a:avLst/>
          </a:prstGeom>
        </p:spPr>
      </p:pic>
      <p:sp>
        <p:nvSpPr>
          <p:cNvPr id="3" name="矩形 2"/>
          <p:cNvSpPr/>
          <p:nvPr/>
        </p:nvSpPr>
        <p:spPr>
          <a:xfrm>
            <a:off x="0" y="3672840"/>
            <a:ext cx="6446520" cy="318516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7169784" y="1036478"/>
            <a:ext cx="3907155" cy="4523105"/>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indent="457200" algn="l">
              <a:lnSpc>
                <a:spcPct val="150000"/>
              </a:lnSpc>
            </a:pP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sym typeface="+mn-ea"/>
              </a:rPr>
              <a:t>随着计算机图形学、计算机视觉等技术的快速发展，三维重建技术被广泛应用于多个领域，如游戏开发、数字孪生、文化遗产保护、自动驾驶、机器人、虚拟现实等</a:t>
            </a: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algn="l">
              <a:lnSpc>
                <a:spcPct val="150000"/>
              </a:lnSpc>
            </a:pP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algn="l">
              <a:lnSpc>
                <a:spcPct val="150000"/>
              </a:lnSpc>
            </a:pP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indent="457200" algn="l">
              <a:lnSpc>
                <a:spcPct val="150000"/>
              </a:lnSpc>
            </a:pP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sym typeface="+mn-ea"/>
              </a:rPr>
              <a:t>三维重建的核心目标是通过图像、激光扫描等信息，重建出现实世界中的三维场景或物体模型，以支持后续的可视化、分析和模拟。</a:t>
            </a: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algn="l">
              <a:lnSpc>
                <a:spcPct val="150000"/>
              </a:lnSpc>
            </a:pP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7" name="矩形 6"/>
          <p:cNvSpPr/>
          <p:nvPr/>
        </p:nvSpPr>
        <p:spPr>
          <a:xfrm>
            <a:off x="11689080" y="6013807"/>
            <a:ext cx="502920" cy="32004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2"/>
          <a:stretch>
            <a:fillRect/>
          </a:stretch>
        </p:blipFill>
        <p:spPr>
          <a:xfrm>
            <a:off x="0" y="0"/>
            <a:ext cx="6447155" cy="508889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email"/>
          <a:srcRect/>
          <a:stretch>
            <a:fillRect/>
          </a:stretch>
        </p:blipFill>
        <p:spPr>
          <a:xfrm>
            <a:off x="0" y="0"/>
            <a:ext cx="6446520" cy="4010976"/>
          </a:xfrm>
          <a:prstGeom prst="rect">
            <a:avLst/>
          </a:prstGeom>
        </p:spPr>
      </p:pic>
      <p:sp>
        <p:nvSpPr>
          <p:cNvPr id="3" name="矩形 2"/>
          <p:cNvSpPr/>
          <p:nvPr/>
        </p:nvSpPr>
        <p:spPr>
          <a:xfrm>
            <a:off x="0" y="3672840"/>
            <a:ext cx="6985000" cy="318516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7169784" y="1036478"/>
            <a:ext cx="3907155" cy="2676525"/>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indent="457200" algn="l">
              <a:lnSpc>
                <a:spcPct val="150000"/>
              </a:lnSpc>
            </a:pP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此外，随着</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AIGC</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（人工智能生成内容）技术的发展，三维重建</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技术还可以与大模型结合，生成数字人、虚拟资产，甚至通过文本输入直接生成或编辑三维场景，这为未来的</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3D</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场景编辑和交互提供了广阔的想象空间。</a:t>
            </a: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algn="l">
              <a:lnSpc>
                <a:spcPct val="150000"/>
              </a:lnSpc>
            </a:pP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
        <p:nvSpPr>
          <p:cNvPr id="7" name="矩形 6"/>
          <p:cNvSpPr/>
          <p:nvPr/>
        </p:nvSpPr>
        <p:spPr>
          <a:xfrm>
            <a:off x="11689080" y="6013807"/>
            <a:ext cx="502920" cy="32004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p:nvPicPr>
        <p:blipFill>
          <a:blip r:embed="rId2"/>
          <a:stretch>
            <a:fillRect/>
          </a:stretch>
        </p:blipFill>
        <p:spPr>
          <a:xfrm>
            <a:off x="0" y="0"/>
            <a:ext cx="6985635" cy="441452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855345" y="3181985"/>
            <a:ext cx="9639935" cy="1393825"/>
          </a:xfrm>
          <a:prstGeom prst="rect">
            <a:avLst/>
          </a:prstGeom>
          <a:noFill/>
        </p:spPr>
        <p:txBody>
          <a:bodyPr wrap="square" rtlCol="0">
            <a:no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l">
              <a:lnSpc>
                <a:spcPct val="100000"/>
              </a:lnSpc>
              <a:buClrTx/>
              <a:buSzTx/>
              <a:buFontTx/>
            </a:pPr>
            <a:endParaRPr lang="zh-CN" altLang="en-US" sz="1800">
              <a:solidFill>
                <a:schemeClr val="tx1"/>
              </a:solidFill>
              <a:latin typeface="+mn-lt"/>
              <a:ea typeface="+mn-ea"/>
              <a:sym typeface="+mn-ea"/>
            </a:endParaRPr>
          </a:p>
          <a:p>
            <a:pPr indent="457200" algn="l">
              <a:lnSpc>
                <a:spcPct val="100000"/>
              </a:lnSpc>
              <a:buClrTx/>
              <a:buSzTx/>
              <a:buFontTx/>
            </a:pPr>
            <a:r>
              <a:rPr lang="zh-CN" altLang="en-US" sz="1800">
                <a:solidFill>
                  <a:schemeClr val="tx1"/>
                </a:solidFill>
                <a:latin typeface="+mn-lt"/>
                <a:ea typeface="+mn-ea"/>
                <a:sym typeface="+mn-ea"/>
              </a:rPr>
              <a:t>NeRF (Neural Radiance Fields)： </a:t>
            </a:r>
            <a:r>
              <a:rPr lang="en-US" altLang="zh-CN" sz="1800">
                <a:solidFill>
                  <a:schemeClr val="tx1"/>
                </a:solidFill>
                <a:latin typeface="+mn-lt"/>
                <a:ea typeface="+mn-ea"/>
                <a:sym typeface="+mn-ea"/>
              </a:rPr>
              <a:t>NeRF</a:t>
            </a:r>
            <a:r>
              <a:rPr lang="zh-CN" altLang="en-US" sz="1800">
                <a:solidFill>
                  <a:schemeClr val="tx1"/>
                </a:solidFill>
                <a:latin typeface="+mn-lt"/>
                <a:ea typeface="+mn-ea"/>
                <a:sym typeface="+mn-ea"/>
              </a:rPr>
              <a:t>采用隐式表示方法，通过神经网络对每个点在空间中的颜色和透明度进行建模。该方法不直接生成一个显式的三维网格，而是通过神经网络对每个点的属性进行推断。然而，NeRF的缺点在于训练时间长，对硬件资源的需求较高，导致其难以实现实时应用，特别是在资源受限的设备上。</a:t>
            </a:r>
            <a:endParaRPr lang="zh-CN" altLang="en-US" sz="1800">
              <a:solidFill>
                <a:schemeClr val="tx1"/>
              </a:solidFill>
              <a:latin typeface="+mn-lt"/>
              <a:ea typeface="+mn-ea"/>
            </a:endParaRPr>
          </a:p>
          <a:p>
            <a:pPr algn="ctr">
              <a:lnSpc>
                <a:spcPct val="150000"/>
              </a:lnSpc>
            </a:pPr>
            <a:endParaRPr lang="en-US" altLang="zh-CN" sz="1600" dirty="0">
              <a:solidFill>
                <a:schemeClr val="tx1"/>
              </a:solidFill>
              <a:latin typeface="+mn-ea"/>
              <a:ea typeface="+mn-ea"/>
              <a:cs typeface="+mn-ea"/>
            </a:endParaRPr>
          </a:p>
        </p:txBody>
      </p:sp>
      <p:sp>
        <p:nvSpPr>
          <p:cNvPr id="10" name="文本框 9"/>
          <p:cNvSpPr txBox="1"/>
          <p:nvPr/>
        </p:nvSpPr>
        <p:spPr>
          <a:xfrm>
            <a:off x="836295" y="473075"/>
            <a:ext cx="9876155" cy="797560"/>
          </a:xfrm>
          <a:prstGeom prst="rect">
            <a:avLst/>
          </a:prstGeom>
          <a:noFill/>
        </p:spPr>
        <p:txBody>
          <a:bodyPr wrap="square" rtlCol="0">
            <a:noAutofit/>
          </a:bodyPr>
          <a:p>
            <a:r>
              <a:rPr lang="zh-CN" altLang="en-US"/>
              <a:t>目前三维重建技术主要的方案和算法是：</a:t>
            </a:r>
            <a:r>
              <a:rPr lang="en-US" altLang="zh-CN"/>
              <a:t>3D Gaussian Splatting </a:t>
            </a:r>
            <a:r>
              <a:rPr lang="zh-CN" altLang="en-US"/>
              <a:t>和</a:t>
            </a:r>
            <a:r>
              <a:rPr lang="en-US" altLang="zh-CN"/>
              <a:t>  NeRF</a:t>
            </a:r>
            <a:endParaRPr lang="en-US" altLang="zh-CN"/>
          </a:p>
          <a:p>
            <a:endParaRPr lang="en-US" altLang="zh-CN"/>
          </a:p>
          <a:p>
            <a:endParaRPr lang="en-US" altLang="zh-CN"/>
          </a:p>
          <a:p>
            <a:endParaRPr lang="en-US" altLang="zh-CN"/>
          </a:p>
          <a:p>
            <a:pPr indent="457200"/>
            <a:r>
              <a:rPr lang="en-US" altLang="zh-CN"/>
              <a:t>3DGS (3D Gaussian Splash)</a:t>
            </a:r>
            <a:r>
              <a:rPr lang="zh-CN" altLang="en-US"/>
              <a:t>：</a:t>
            </a:r>
            <a:r>
              <a:rPr lang="en-US" altLang="zh-CN"/>
              <a:t> 3DGS</a:t>
            </a:r>
            <a:r>
              <a:rPr lang="zh-CN" altLang="en-US"/>
              <a:t>通过使用</a:t>
            </a:r>
            <a:r>
              <a:rPr lang="en-US" altLang="zh-CN"/>
              <a:t>3D</a:t>
            </a:r>
            <a:r>
              <a:rPr lang="zh-CN" altLang="en-US"/>
              <a:t>高斯球来表示场景中的每个点或体素，形成一个高斯点云（</a:t>
            </a:r>
            <a:r>
              <a:rPr lang="en-US" altLang="zh-CN"/>
              <a:t>Gaussian Point Cloud</a:t>
            </a:r>
            <a:r>
              <a:rPr lang="zh-CN" altLang="en-US"/>
              <a:t>）。每个高斯球在三维空间中具有位置、大小、颜色、透明度等属性</a:t>
            </a:r>
            <a:r>
              <a:rPr lang="zh-CN" altLang="en-US"/>
              <a:t>。通过多视角图像的监督优化，</a:t>
            </a:r>
            <a:r>
              <a:rPr lang="en-US" altLang="zh-CN"/>
              <a:t>3DGS</a:t>
            </a:r>
            <a:r>
              <a:rPr lang="zh-CN" altLang="en-US"/>
              <a:t>能够准确地呈现复杂的三维场景。相比传统的三维重建方法，</a:t>
            </a:r>
            <a:r>
              <a:rPr lang="en-US" altLang="zh-CN"/>
              <a:t>3DGS</a:t>
            </a:r>
            <a:r>
              <a:rPr lang="zh-CN" altLang="en-US"/>
              <a:t>在训练速度、渲染质量和计算效率上具有显著优势，尤其适合需要高效、实时渲染的应用场景。</a:t>
            </a:r>
            <a:endParaRPr lang="zh-CN" altLang="en-US"/>
          </a:p>
          <a:p>
            <a:endParaRPr lang="zh-CN" altLang="en-US"/>
          </a:p>
        </p:txBody>
      </p:sp>
      <p:sp>
        <p:nvSpPr>
          <p:cNvPr id="11" name="文本框 10"/>
          <p:cNvSpPr txBox="1"/>
          <p:nvPr/>
        </p:nvSpPr>
        <p:spPr>
          <a:xfrm>
            <a:off x="930275" y="5189855"/>
            <a:ext cx="9874885" cy="368300"/>
          </a:xfrm>
          <a:prstGeom prst="rect">
            <a:avLst/>
          </a:prstGeom>
          <a:noFill/>
        </p:spPr>
        <p:txBody>
          <a:bodyPr wrap="square" rtlCol="0">
            <a:spAutoFit/>
          </a:bodyPr>
          <a:p>
            <a:r>
              <a:rPr lang="zh-CN" altLang="en-US"/>
              <a:t>相比之下，</a:t>
            </a:r>
            <a:r>
              <a:rPr lang="en-US" altLang="zh-CN"/>
              <a:t>3DGS</a:t>
            </a:r>
            <a:r>
              <a:rPr lang="zh-CN" altLang="en-US"/>
              <a:t>的应用更能覆盖更多</a:t>
            </a:r>
            <a:r>
              <a:rPr lang="zh-CN" altLang="en-US"/>
              <a:t>场景。</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963643" y="1623836"/>
            <a:ext cx="3954236" cy="2646878"/>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16600" dirty="0">
                <a:latin typeface="思源黑体 CN Light" panose="020B0300000000000000" pitchFamily="34" charset="-122"/>
                <a:ea typeface="思源黑体 CN Light" panose="020B0300000000000000" pitchFamily="34" charset="-122"/>
              </a:rPr>
              <a:t>02</a:t>
            </a:r>
            <a:endParaRPr lang="zh-CN" altLang="en-US" sz="16600" dirty="0">
              <a:latin typeface="思源黑体 CN Light" panose="020B0300000000000000" pitchFamily="34" charset="-122"/>
              <a:ea typeface="思源黑体 CN Light" panose="020B0300000000000000" pitchFamily="34" charset="-122"/>
            </a:endParaRPr>
          </a:p>
        </p:txBody>
      </p:sp>
      <p:sp>
        <p:nvSpPr>
          <p:cNvPr id="4" name="矩形 3"/>
          <p:cNvSpPr/>
          <p:nvPr/>
        </p:nvSpPr>
        <p:spPr>
          <a:xfrm>
            <a:off x="3633167" y="3305798"/>
            <a:ext cx="2660953" cy="461665"/>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
        <p:nvSpPr>
          <p:cNvPr id="6" name="文本框 5"/>
          <p:cNvSpPr txBox="1"/>
          <p:nvPr/>
        </p:nvSpPr>
        <p:spPr>
          <a:xfrm>
            <a:off x="3089275" y="4154805"/>
            <a:ext cx="5629275" cy="706755"/>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algn="ctr"/>
            <a:r>
              <a:rPr lang="zh-CN" altLang="en-US" dirty="0">
                <a:solidFill>
                  <a:schemeClr val="tx1"/>
                </a:solidFill>
                <a:latin typeface="思源黑体 CN Light" panose="020B0300000000000000" pitchFamily="34" charset="-122"/>
                <a:ea typeface="思源黑体 CN Light" panose="020B0300000000000000" pitchFamily="34" charset="-122"/>
                <a:cs typeface="Mongolian Baiti" panose="03000500000000000000" pitchFamily="66" charset="0"/>
              </a:rPr>
              <a:t>国内外应用与研究现状</a:t>
            </a:r>
            <a:endParaRPr lang="zh-CN" altLang="en-US" dirty="0">
              <a:solidFill>
                <a:schemeClr val="tx1"/>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5699760" y="-647700"/>
            <a:ext cx="5760720" cy="5760720"/>
          </a:xfrm>
          <a:prstGeom prst="ellipse">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
        <p:nvSpPr>
          <p:cNvPr id="2" name="文本框 1"/>
          <p:cNvSpPr txBox="1"/>
          <p:nvPr/>
        </p:nvSpPr>
        <p:spPr>
          <a:xfrm>
            <a:off x="588645" y="640715"/>
            <a:ext cx="6878955" cy="583565"/>
          </a:xfrm>
          <a:prstGeom prst="rect">
            <a:avLst/>
          </a:prstGeom>
          <a:noFill/>
        </p:spPr>
        <p:txBody>
          <a:bodyPr wrap="square" rtlCol="0">
            <a:spAutoFit/>
          </a:bodyPr>
          <a:lstStyle>
            <a:defPPr>
              <a:defRPr lang="zh-CN"/>
            </a:defPPr>
            <a:lvl1pPr algn="ctr">
              <a:defRPr sz="3200" b="0" i="0">
                <a:effectLst/>
                <a:latin typeface="Roboto Black" panose="02000000000000000000" pitchFamily="2" charset="0"/>
                <a:ea typeface="Roboto Black" panose="02000000000000000000" pitchFamily="2" charset="0"/>
              </a:defRPr>
            </a:lvl1pPr>
          </a:lstStyle>
          <a:p>
            <a:pPr algn="l"/>
            <a:r>
              <a:rPr lang="zh-CN" altLang="en-US"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sym typeface="+mn-ea"/>
              </a:rPr>
              <a:t>商业应用：</a:t>
            </a:r>
            <a:endParaRPr lang="zh-CN" altLang="en-US" dirty="0">
              <a:latin typeface="思源黑体 CN Light" panose="020B0300000000000000" pitchFamily="34" charset="-122"/>
              <a:ea typeface="思源黑体 CN Light" panose="020B0300000000000000" pitchFamily="34" charset="-122"/>
            </a:endParaRPr>
          </a:p>
        </p:txBody>
      </p:sp>
      <p:pic>
        <p:nvPicPr>
          <p:cNvPr id="5" name="图片 4"/>
          <p:cNvPicPr>
            <a:picLocks noChangeAspect="1"/>
          </p:cNvPicPr>
          <p:nvPr/>
        </p:nvPicPr>
        <p:blipFill rotWithShape="1">
          <a:blip r:embed="rId1" cstate="email"/>
          <a:srcRect/>
          <a:stretch>
            <a:fillRect/>
          </a:stretch>
        </p:blipFill>
        <p:spPr>
          <a:xfrm>
            <a:off x="7269480" y="-1043940"/>
            <a:ext cx="5760720" cy="5760720"/>
          </a:xfrm>
          <a:custGeom>
            <a:avLst/>
            <a:gdLst>
              <a:gd name="connsiteX0" fmla="*/ 1767840 w 3535680"/>
              <a:gd name="connsiteY0" fmla="*/ 0 h 3535680"/>
              <a:gd name="connsiteX1" fmla="*/ 3535680 w 3535680"/>
              <a:gd name="connsiteY1" fmla="*/ 1767840 h 3535680"/>
              <a:gd name="connsiteX2" fmla="*/ 1767840 w 3535680"/>
              <a:gd name="connsiteY2" fmla="*/ 3535680 h 3535680"/>
              <a:gd name="connsiteX3" fmla="*/ 0 w 3535680"/>
              <a:gd name="connsiteY3" fmla="*/ 1767840 h 3535680"/>
              <a:gd name="connsiteX4" fmla="*/ 1767840 w 3535680"/>
              <a:gd name="connsiteY4" fmla="*/ 0 h 3535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5680" h="3535680">
                <a:moveTo>
                  <a:pt x="1767840" y="0"/>
                </a:moveTo>
                <a:cubicBezTo>
                  <a:pt x="2744191" y="0"/>
                  <a:pt x="3535680" y="791489"/>
                  <a:pt x="3535680" y="1767840"/>
                </a:cubicBezTo>
                <a:cubicBezTo>
                  <a:pt x="3535680" y="2744191"/>
                  <a:pt x="2744191" y="3535680"/>
                  <a:pt x="1767840" y="3535680"/>
                </a:cubicBezTo>
                <a:cubicBezTo>
                  <a:pt x="791489" y="3535680"/>
                  <a:pt x="0" y="2744191"/>
                  <a:pt x="0" y="1767840"/>
                </a:cubicBezTo>
                <a:cubicBezTo>
                  <a:pt x="0" y="791489"/>
                  <a:pt x="791489" y="0"/>
                  <a:pt x="1767840" y="0"/>
                </a:cubicBezTo>
                <a:close/>
              </a:path>
            </a:pathLst>
          </a:custGeom>
        </p:spPr>
      </p:pic>
      <p:sp>
        <p:nvSpPr>
          <p:cNvPr id="7" name="椭圆 6"/>
          <p:cNvSpPr/>
          <p:nvPr/>
        </p:nvSpPr>
        <p:spPr>
          <a:xfrm>
            <a:off x="10683240" y="5379720"/>
            <a:ext cx="640080" cy="640080"/>
          </a:xfrm>
          <a:prstGeom prst="ellipse">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
        <p:nvSpPr>
          <p:cNvPr id="8" name="矩形 7"/>
          <p:cNvSpPr/>
          <p:nvPr/>
        </p:nvSpPr>
        <p:spPr>
          <a:xfrm>
            <a:off x="0" y="0"/>
            <a:ext cx="213360" cy="685800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
        <p:nvSpPr>
          <p:cNvPr id="10" name="文本框 9"/>
          <p:cNvSpPr txBox="1"/>
          <p:nvPr/>
        </p:nvSpPr>
        <p:spPr>
          <a:xfrm>
            <a:off x="833120" y="1396901"/>
            <a:ext cx="4440555" cy="4892675"/>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marL="342900" indent="-342900" algn="l">
              <a:lnSpc>
                <a:spcPct val="150000"/>
              </a:lnSpc>
              <a:buFont typeface="Wingdings" panose="05000000000000000000" pitchFamily="2" charset="2"/>
              <a:buChar char="ü"/>
            </a:pP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PICO</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：该公司宣布其</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VR</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设备</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PICO 4</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原生支持</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3D</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高斯点渲染，成为</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3DGS</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应用的领先者之一。</a:t>
            </a: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marL="342900" indent="-342900" algn="l">
              <a:lnSpc>
                <a:spcPct val="150000"/>
              </a:lnSpc>
              <a:buFont typeface="Wingdings" panose="05000000000000000000" pitchFamily="2" charset="2"/>
              <a:buChar char="ü"/>
            </a:pP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任天堂收购的</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Niantic</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公司：推出了</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Scaniverse 4</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，一个能够在移动端使用</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3DGS</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进行三维扫描的应用。任天堂的目标是实现全球范围内的地理空间三维模型构建，用户上传的三维数据能够覆盖整个地球。</a:t>
            </a: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a:p>
            <a:pPr marL="342900" indent="-342900" algn="l">
              <a:lnSpc>
                <a:spcPct val="150000"/>
              </a:lnSpc>
              <a:buFont typeface="Wingdings" panose="05000000000000000000" pitchFamily="2" charset="2"/>
              <a:buChar char="ü"/>
            </a:pP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Kiri Engine</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：这家公司推出的</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3DGS</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解决方案在网格化过程中提供更高质量的网格，并且提供了与</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Unity</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Unreal Engine</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Blender</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等工具的接口，便于开发者在不同平台上应用</a:t>
            </a:r>
            <a:r>
              <a:rPr lang="en-US" altLang="zh-CN"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3DGS</a:t>
            </a:r>
            <a:r>
              <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技术。</a:t>
            </a:r>
            <a:endParaRPr lang="zh-CN" altLang="en-US" sz="16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9531047" y="3221403"/>
            <a:ext cx="2660953" cy="461665"/>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a:p>
        </p:txBody>
      </p:sp>
      <p:sp>
        <p:nvSpPr>
          <p:cNvPr id="4" name="文本框 3"/>
          <p:cNvSpPr txBox="1"/>
          <p:nvPr/>
        </p:nvSpPr>
        <p:spPr>
          <a:xfrm>
            <a:off x="1048385" y="201732"/>
            <a:ext cx="3954236" cy="4508927"/>
          </a:xfrm>
          <a:prstGeom prst="rect">
            <a:avLst/>
          </a:prstGeom>
          <a:noFill/>
        </p:spPr>
        <p:txBody>
          <a:bodyPr wrap="square" rtlCol="0">
            <a:spAutoFit/>
          </a:bodyPr>
          <a:lstStyle>
            <a:defPPr>
              <a:defRPr lang="zh-CN"/>
            </a:defPPr>
            <a:lvl1pPr>
              <a:defRPr sz="2000" b="0" i="0">
                <a:solidFill>
                  <a:srgbClr val="333333"/>
                </a:solidFill>
                <a:effectLst/>
                <a:latin typeface="Roboto Black" panose="02000000000000000000" pitchFamily="2" charset="0"/>
                <a:ea typeface="Roboto Black" panose="02000000000000000000" pitchFamily="2" charset="0"/>
              </a:defRPr>
            </a:lvl1pPr>
          </a:lstStyle>
          <a:p>
            <a:r>
              <a:rPr lang="en-US" altLang="zh-CN" sz="28700" dirty="0">
                <a:latin typeface="思源黑体 CN Light" panose="020B0300000000000000" pitchFamily="34" charset="-122"/>
                <a:ea typeface="思源黑体 CN Light" panose="020B0300000000000000" pitchFamily="34" charset="-122"/>
              </a:rPr>
              <a:t>“</a:t>
            </a:r>
            <a:endParaRPr lang="zh-CN" altLang="en-US" sz="28700" dirty="0">
              <a:latin typeface="思源黑体 CN Light" panose="020B0300000000000000" pitchFamily="34" charset="-122"/>
              <a:ea typeface="思源黑体 CN Light" panose="020B0300000000000000" pitchFamily="34" charset="-122"/>
            </a:endParaRPr>
          </a:p>
        </p:txBody>
      </p:sp>
      <p:sp>
        <p:nvSpPr>
          <p:cNvPr id="5" name="文本框 4"/>
          <p:cNvSpPr txBox="1"/>
          <p:nvPr/>
        </p:nvSpPr>
        <p:spPr>
          <a:xfrm>
            <a:off x="562292" y="2214245"/>
            <a:ext cx="4440555" cy="2399665"/>
          </a:xfrm>
          <a:prstGeom prst="rect">
            <a:avLst/>
          </a:prstGeom>
          <a:noFill/>
        </p:spPr>
        <p:txBody>
          <a:bodyPr wrap="square" rtlCol="0">
            <a:spAutoFit/>
          </a:bodyPr>
          <a:lstStyle>
            <a:defPPr>
              <a:defRPr lang="zh-CN"/>
            </a:defPPr>
            <a:lvl1pPr algn="dist">
              <a:defRPr sz="4000">
                <a:solidFill>
                  <a:srgbClr val="58BFCA"/>
                </a:solidFill>
                <a:latin typeface="仓耳渔阳体 W05" panose="02020400000000000000" pitchFamily="18" charset="-122"/>
                <a:ea typeface="仓耳渔阳体 W05" panose="02020400000000000000" pitchFamily="18" charset="-122"/>
              </a:defRPr>
            </a:lvl1pPr>
          </a:lstStyle>
          <a:p>
            <a:pPr marL="342900" indent="-342900" algn="l">
              <a:lnSpc>
                <a:spcPct val="150000"/>
              </a:lnSpc>
              <a:buFont typeface="Wingdings" panose="05000000000000000000" pitchFamily="2" charset="2"/>
              <a:buChar char="ü"/>
            </a:pPr>
            <a:r>
              <a:rPr lang="zh-CN" altLang="en-US" sz="20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sym typeface="+mn-ea"/>
              </a:rPr>
              <a:t>理想汽车将</a:t>
            </a:r>
            <a:r>
              <a:rPr lang="en-US" altLang="zh-CN" sz="20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sym typeface="+mn-ea"/>
              </a:rPr>
              <a:t>3DGS</a:t>
            </a:r>
            <a:r>
              <a:rPr lang="zh-CN" altLang="en-US" sz="20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sym typeface="+mn-ea"/>
              </a:rPr>
              <a:t>用于城市动态街景的车辆模拟</a:t>
            </a:r>
            <a:r>
              <a:rPr lang="zh-CN" altLang="en-US" sz="20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sym typeface="+mn-ea"/>
              </a:rPr>
              <a:t>仿真。</a:t>
            </a:r>
            <a:endParaRPr lang="zh-CN" altLang="en-US" sz="20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sym typeface="+mn-ea"/>
            </a:endParaRPr>
          </a:p>
          <a:p>
            <a:pPr marL="342900" indent="-342900" algn="l">
              <a:lnSpc>
                <a:spcPct val="150000"/>
              </a:lnSpc>
              <a:buFont typeface="Wingdings" panose="05000000000000000000" pitchFamily="2" charset="2"/>
              <a:buChar char="ü"/>
            </a:pPr>
            <a:endParaRPr lang="zh-CN" altLang="en-US" sz="20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sym typeface="+mn-ea"/>
            </a:endParaRPr>
          </a:p>
          <a:p>
            <a:pPr indent="0" algn="l">
              <a:lnSpc>
                <a:spcPct val="150000"/>
              </a:lnSpc>
              <a:buFont typeface="Wingdings" panose="05000000000000000000" pitchFamily="2" charset="2"/>
              <a:buNone/>
            </a:pPr>
            <a:endParaRPr lang="zh-CN" altLang="en-US" sz="20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sym typeface="+mn-ea"/>
            </a:endParaRPr>
          </a:p>
          <a:p>
            <a:pPr marL="342900" indent="-342900" algn="l">
              <a:lnSpc>
                <a:spcPct val="150000"/>
              </a:lnSpc>
              <a:buClrTx/>
              <a:buSzTx/>
              <a:buFont typeface="Wingdings" panose="05000000000000000000" pitchFamily="2" charset="2"/>
              <a:buChar char="ü"/>
            </a:pPr>
            <a:r>
              <a:rPr lang="zh-CN" altLang="en-US" sz="20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rPr>
              <a:t>基于高斯渲染技术的高速稠密建图。</a:t>
            </a:r>
            <a:endParaRPr lang="zh-CN" altLang="en-US" sz="2000" dirty="0">
              <a:solidFill>
                <a:schemeClr val="tx1">
                  <a:alpha val="95000"/>
                </a:schemeClr>
              </a:solidFill>
              <a:latin typeface="思源黑体 CN Light" panose="020B0300000000000000" pitchFamily="34" charset="-122"/>
              <a:ea typeface="思源黑体 CN Light" panose="020B0300000000000000" pitchFamily="34" charset="-122"/>
              <a:cs typeface="Mongolian Baiti" panose="03000500000000000000" pitchFamily="66" charset="0"/>
            </a:endParaRPr>
          </a:p>
        </p:txBody>
      </p:sp>
      <p:pic>
        <p:nvPicPr>
          <p:cNvPr id="8" name="图片 7"/>
          <p:cNvPicPr>
            <a:picLocks noChangeAspect="1"/>
          </p:cNvPicPr>
          <p:nvPr/>
        </p:nvPicPr>
        <p:blipFill>
          <a:blip r:embed="rId1"/>
          <a:stretch>
            <a:fillRect/>
          </a:stretch>
        </p:blipFill>
        <p:spPr>
          <a:xfrm>
            <a:off x="6499225" y="3735070"/>
            <a:ext cx="5692775" cy="2221230"/>
          </a:xfrm>
          <a:prstGeom prst="rect">
            <a:avLst/>
          </a:prstGeom>
        </p:spPr>
      </p:pic>
      <p:pic>
        <p:nvPicPr>
          <p:cNvPr id="10" name="图片 9"/>
          <p:cNvPicPr>
            <a:picLocks noChangeAspect="1"/>
          </p:cNvPicPr>
          <p:nvPr/>
        </p:nvPicPr>
        <p:blipFill>
          <a:blip r:embed="rId2"/>
          <a:stretch>
            <a:fillRect/>
          </a:stretch>
        </p:blipFill>
        <p:spPr>
          <a:xfrm>
            <a:off x="5906770" y="1301115"/>
            <a:ext cx="6285230" cy="1920240"/>
          </a:xfrm>
          <a:prstGeom prst="rect">
            <a:avLst/>
          </a:prstGeom>
        </p:spPr>
      </p:pic>
      <p:sp>
        <p:nvSpPr>
          <p:cNvPr id="11" name="矩形 10"/>
          <p:cNvSpPr/>
          <p:nvPr/>
        </p:nvSpPr>
        <p:spPr>
          <a:xfrm>
            <a:off x="0" y="0"/>
            <a:ext cx="213360" cy="6858000"/>
          </a:xfrm>
          <a:prstGeom prst="rect">
            <a:avLst/>
          </a:prstGeom>
          <a:solidFill>
            <a:srgbClr val="004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6600"/>
          </a:p>
        </p:txBody>
      </p:sp>
    </p:spTree>
  </p:cSld>
  <p:clrMapOvr>
    <a:masterClrMapping/>
  </p:clrMapOvr>
</p:sld>
</file>

<file path=ppt/tags/tag1.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10.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11.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12.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13.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14.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15.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16.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17.xml><?xml version="1.0" encoding="utf-8"?>
<p:tagLst xmlns:p="http://schemas.openxmlformats.org/presentationml/2006/main">
  <p:tag name="KSO_WM_DIAGRAM_VIRTUALLY_FRAME" val="{&quot;height&quot;:301.4000787401575,&quot;left&quot;:132.9375590551181,&quot;top&quot;:125.14992125984254,&quot;width&quot;:781.7102362204726}"/>
</p:tagLst>
</file>

<file path=ppt/tags/tag18.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19.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2.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20.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21.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22.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23.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24.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25.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26.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27.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28.xml><?xml version="1.0" encoding="utf-8"?>
<p:tagLst xmlns:p="http://schemas.openxmlformats.org/presentationml/2006/main">
  <p:tag name="KSO_WM_DIAGRAM_VIRTUALLY_FRAME" val="{&quot;height&quot;:301.4000787401575,&quot;left&quot;:132.9375590551181,&quot;top&quot;:125.14992125984254,&quot;width&quot;:781.7102362204726}"/>
</p:tagLst>
</file>

<file path=ppt/tags/tag29.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3.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30.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31.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32.xml><?xml version="1.0" encoding="utf-8"?>
<p:tagLst xmlns:p="http://schemas.openxmlformats.org/presentationml/2006/main">
  <p:tag name="KSO_WM_DIAGRAM_VIRTUALLY_FRAME" val="{&quot;height&quot;:326.95007874015744,&quot;left&quot;:155.7648031496063,&quot;top&quot;:125.14992125984254,&quot;width&quot;:804.8351968503937}"/>
</p:tagLst>
</file>

<file path=ppt/tags/tag33.xml><?xml version="1.0" encoding="utf-8"?>
<p:tagLst xmlns:p="http://schemas.openxmlformats.org/presentationml/2006/main">
  <p:tag name="KSO_WM_DIAGRAM_VIRTUALLY_FRAME" val="{&quot;height&quot;:373.4,&quot;left&quot;:9.9,&quot;top&quot;:119.05,&quot;width&quot;:950.1}"/>
</p:tagLst>
</file>

<file path=ppt/tags/tag34.xml><?xml version="1.0" encoding="utf-8"?>
<p:tagLst xmlns:p="http://schemas.openxmlformats.org/presentationml/2006/main">
  <p:tag name="KSO_WM_DIAGRAM_VIRTUALLY_FRAME" val="{&quot;height&quot;:373.4,&quot;left&quot;:9.9,&quot;top&quot;:119.05,&quot;width&quot;:950.1}"/>
</p:tagLst>
</file>

<file path=ppt/tags/tag35.xml><?xml version="1.0" encoding="utf-8"?>
<p:tagLst xmlns:p="http://schemas.openxmlformats.org/presentationml/2006/main">
  <p:tag name="KSO_WM_DIAGRAM_VIRTUALLY_FRAME" val="{&quot;height&quot;:373.4,&quot;left&quot;:9.9,&quot;top&quot;:119.05,&quot;width&quot;:950.1}"/>
</p:tagLst>
</file>

<file path=ppt/tags/tag36.xml><?xml version="1.0" encoding="utf-8"?>
<p:tagLst xmlns:p="http://schemas.openxmlformats.org/presentationml/2006/main">
  <p:tag name="KSO_WM_DIAGRAM_VIRTUALLY_FRAME" val="{&quot;height&quot;:373.4,&quot;left&quot;:9.9,&quot;top&quot;:119.05,&quot;width&quot;:950.1}"/>
</p:tagLst>
</file>

<file path=ppt/tags/tag37.xml><?xml version="1.0" encoding="utf-8"?>
<p:tagLst xmlns:p="http://schemas.openxmlformats.org/presentationml/2006/main">
  <p:tag name="KSO_WM_DIAGRAM_VIRTUALLY_FRAME" val="{&quot;height&quot;:373.4,&quot;left&quot;:9.9,&quot;top&quot;:119.05,&quot;width&quot;:950.1}"/>
</p:tagLst>
</file>

<file path=ppt/tags/tag38.xml><?xml version="1.0" encoding="utf-8"?>
<p:tagLst xmlns:p="http://schemas.openxmlformats.org/presentationml/2006/main">
  <p:tag name="KSO_WM_DIAGRAM_VIRTUALLY_FRAME" val="{&quot;height&quot;:373.4,&quot;left&quot;:9.9,&quot;top&quot;:119.05,&quot;width&quot;:950.1}"/>
</p:tagLst>
</file>

<file path=ppt/tags/tag39.xml><?xml version="1.0" encoding="utf-8"?>
<p:tagLst xmlns:p="http://schemas.openxmlformats.org/presentationml/2006/main">
  <p:tag name="KSO_WM_DIAGRAM_VIRTUALLY_FRAME" val="{&quot;height&quot;:373.4,&quot;left&quot;:9.9,&quot;top&quot;:119.05,&quot;width&quot;:950.1}"/>
</p:tagLst>
</file>

<file path=ppt/tags/tag4.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40.xml><?xml version="1.0" encoding="utf-8"?>
<p:tagLst xmlns:p="http://schemas.openxmlformats.org/presentationml/2006/main">
  <p:tag name="KSO_WM_DIAGRAM_VIRTUALLY_FRAME" val="{&quot;height&quot;:373.4,&quot;left&quot;:9.9,&quot;top&quot;:119.05,&quot;width&quot;:950.1}"/>
</p:tagLst>
</file>

<file path=ppt/tags/tag41.xml><?xml version="1.0" encoding="utf-8"?>
<p:tagLst xmlns:p="http://schemas.openxmlformats.org/presentationml/2006/main">
  <p:tag name="KSO_WM_DIAGRAM_VIRTUALLY_FRAME" val="{&quot;height&quot;:373.4,&quot;left&quot;:9.9,&quot;top&quot;:119.05,&quot;width&quot;:950.1}"/>
</p:tagLst>
</file>

<file path=ppt/tags/tag42.xml><?xml version="1.0" encoding="utf-8"?>
<p:tagLst xmlns:p="http://schemas.openxmlformats.org/presentationml/2006/main">
  <p:tag name="KSO_WM_DIAGRAM_VIRTUALLY_FRAME" val="{&quot;height&quot;:373.4,&quot;left&quot;:9.9,&quot;top&quot;:119.05,&quot;width&quot;:950.1}"/>
</p:tagLst>
</file>

<file path=ppt/tags/tag43.xml><?xml version="1.0" encoding="utf-8"?>
<p:tagLst xmlns:p="http://schemas.openxmlformats.org/presentationml/2006/main">
  <p:tag name="COMMONDATA" val="eyJoZGlkIjoiNDQ5NzA5YTc5ZTYzYjE1NDhhNDA2MjhiZjA5ZTAyYmMifQ=="/>
</p:tagLst>
</file>

<file path=ppt/tags/tag5.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6.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7.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8.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ags/tag9.xml><?xml version="1.0" encoding="utf-8"?>
<p:tagLst xmlns:p="http://schemas.openxmlformats.org/presentationml/2006/main">
  <p:tag name="KSO_WM_DIAGRAM_VIRTUALLY_FRAME" val="{&quot;height&quot;:299.20590551181107,&quot;left&quot;:425.9414173228346,&quot;top&quot;:170.9571653543307,&quot;width&quot;:498.51110236220467}"/>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1641</Words>
  <Application>WPS 演示</Application>
  <PresentationFormat>宽屏</PresentationFormat>
  <Paragraphs>133</Paragraphs>
  <Slides>15</Slides>
  <Notes>1</Notes>
  <HiddenSlides>1</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15</vt:i4>
      </vt:variant>
    </vt:vector>
  </HeadingPairs>
  <TitlesOfParts>
    <vt:vector size="33" baseType="lpstr">
      <vt:lpstr>Arial</vt:lpstr>
      <vt:lpstr>宋体</vt:lpstr>
      <vt:lpstr>Wingdings</vt:lpstr>
      <vt:lpstr>仓耳渔阳体 W05</vt:lpstr>
      <vt:lpstr>思源黑体 CN Light</vt:lpstr>
      <vt:lpstr>Mongolian Baiti</vt:lpstr>
      <vt:lpstr>Roboto Light</vt:lpstr>
      <vt:lpstr>Verdana</vt:lpstr>
      <vt:lpstr>Roboto Black</vt:lpstr>
      <vt:lpstr>OPPOSans M</vt:lpstr>
      <vt:lpstr>等线</vt:lpstr>
      <vt:lpstr>微软雅黑</vt:lpstr>
      <vt:lpstr>Arial Unicode MS</vt:lpstr>
      <vt:lpstr>黑体</vt:lpstr>
      <vt:lpstr>等线 Light</vt:lpstr>
      <vt:lpstr>Calibri</vt:lpstr>
      <vt:lpstr>仿宋</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彭 玉凤</dc:creator>
  <cp:lastModifiedBy>Thanos</cp:lastModifiedBy>
  <cp:revision>177</cp:revision>
  <dcterms:created xsi:type="dcterms:W3CDTF">2022-04-20T12:00:00Z</dcterms:created>
  <dcterms:modified xsi:type="dcterms:W3CDTF">2025-02-23T16:17:41Z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4BB814829A4F4C92ABC9C7316E774F4F_11</vt:lpwstr>
  </property>
  <property fmtid="{D5CDD505-2E9C-101B-9397-08002B2CF9AE}" pid="3" name="KSOProductBuildVer">
    <vt:lpwstr>2052-12.1.0.19770</vt:lpwstr>
  </property>
  <property fmtid="{D5CDD505-2E9C-101B-9397-08002B2CF9AE}" pid="4" name="KSOTemplateUUID">
    <vt:lpwstr>v1.0_mb_IoTl9eIE+R1ahZk6Y8cu0w==</vt:lpwstr>
  </property>
</Properties>
</file>

<file path=docProps/thumbnail.jpeg>
</file>